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60" r:id="rId2"/>
    <p:sldId id="257" r:id="rId3"/>
    <p:sldId id="259" r:id="rId4"/>
    <p:sldId id="261" r:id="rId5"/>
    <p:sldId id="262" r:id="rId6"/>
    <p:sldId id="263" r:id="rId7"/>
    <p:sldId id="266" r:id="rId8"/>
    <p:sldId id="264" r:id="rId9"/>
    <p:sldId id="265" r:id="rId10"/>
    <p:sldId id="269" r:id="rId11"/>
    <p:sldId id="268" r:id="rId12"/>
    <p:sldId id="270" r:id="rId13"/>
    <p:sldId id="271" r:id="rId14"/>
    <p:sldId id="273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534"/>
  </p:normalViewPr>
  <p:slideViewPr>
    <p:cSldViewPr snapToGrid="0">
      <p:cViewPr>
        <p:scale>
          <a:sx n="100" d="100"/>
          <a:sy n="100" d="100"/>
        </p:scale>
        <p:origin x="1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651511-9F31-DA44-B678-3503E60578D8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it-IT"/>
        </a:p>
      </dgm:t>
    </dgm:pt>
    <dgm:pt modelId="{44F89FEB-CFB4-0149-BCD3-8C31C9ABCA52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it-IT" dirty="0">
              <a:solidFill>
                <a:schemeClr val="bg1"/>
              </a:solidFill>
            </a:rPr>
            <a:t>Goal and </a:t>
          </a:r>
          <a:r>
            <a:rPr lang="it-IT" dirty="0" err="1">
              <a:solidFill>
                <a:schemeClr val="bg1"/>
              </a:solidFill>
            </a:rPr>
            <a:t>specifics</a:t>
          </a:r>
          <a:endParaRPr lang="it-IT" dirty="0">
            <a:solidFill>
              <a:schemeClr val="bg1"/>
            </a:solidFill>
          </a:endParaRPr>
        </a:p>
      </dgm:t>
    </dgm:pt>
    <dgm:pt modelId="{3929502E-C048-9249-BCB2-56BC6D455598}" type="parTrans" cxnId="{91EA5EC6-5815-E54A-8F82-FFC60685C911}">
      <dgm:prSet/>
      <dgm:spPr/>
      <dgm:t>
        <a:bodyPr/>
        <a:lstStyle/>
        <a:p>
          <a:endParaRPr lang="it-IT"/>
        </a:p>
      </dgm:t>
    </dgm:pt>
    <dgm:pt modelId="{5C94EB3A-2329-DE4B-B587-50C9B7F600B9}" type="sibTrans" cxnId="{91EA5EC6-5815-E54A-8F82-FFC60685C911}">
      <dgm:prSet/>
      <dgm:spPr/>
      <dgm:t>
        <a:bodyPr/>
        <a:lstStyle/>
        <a:p>
          <a:endParaRPr lang="it-IT"/>
        </a:p>
      </dgm:t>
    </dgm:pt>
    <dgm:pt modelId="{3D42C0E1-661B-D748-A1BA-D95953CFAD95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it-IT" dirty="0">
              <a:solidFill>
                <a:schemeClr val="bg1"/>
              </a:solidFill>
            </a:rPr>
            <a:t>Data </a:t>
          </a:r>
          <a:r>
            <a:rPr lang="it-IT" dirty="0" err="1">
              <a:solidFill>
                <a:schemeClr val="bg1"/>
              </a:solidFill>
            </a:rPr>
            <a:t>Acquisition</a:t>
          </a:r>
          <a:endParaRPr lang="it-IT" dirty="0">
            <a:solidFill>
              <a:schemeClr val="bg1"/>
            </a:solidFill>
          </a:endParaRPr>
        </a:p>
      </dgm:t>
    </dgm:pt>
    <dgm:pt modelId="{464369F4-67D2-DD48-93AD-CA929C56B1CB}" type="parTrans" cxnId="{5F5577E1-8DF4-6E41-BA0D-6F02BDC013AF}">
      <dgm:prSet/>
      <dgm:spPr/>
      <dgm:t>
        <a:bodyPr/>
        <a:lstStyle/>
        <a:p>
          <a:endParaRPr lang="it-IT"/>
        </a:p>
      </dgm:t>
    </dgm:pt>
    <dgm:pt modelId="{563F7477-68D7-4341-B74A-6D818C3E2033}" type="sibTrans" cxnId="{5F5577E1-8DF4-6E41-BA0D-6F02BDC013AF}">
      <dgm:prSet/>
      <dgm:spPr/>
      <dgm:t>
        <a:bodyPr/>
        <a:lstStyle/>
        <a:p>
          <a:endParaRPr lang="it-IT"/>
        </a:p>
      </dgm:t>
    </dgm:pt>
    <dgm:pt modelId="{C6FB02A2-6401-A54C-9E73-7569994F20A2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it-IT" dirty="0">
              <a:solidFill>
                <a:schemeClr val="bg1"/>
              </a:solidFill>
            </a:rPr>
            <a:t>Data Exploration</a:t>
          </a:r>
        </a:p>
      </dgm:t>
    </dgm:pt>
    <dgm:pt modelId="{E31E3415-5794-9D43-858B-C058BDBB5EF0}" type="parTrans" cxnId="{96DF6A69-2EC0-7145-8888-2C7515999384}">
      <dgm:prSet/>
      <dgm:spPr/>
      <dgm:t>
        <a:bodyPr/>
        <a:lstStyle/>
        <a:p>
          <a:endParaRPr lang="it-IT"/>
        </a:p>
      </dgm:t>
    </dgm:pt>
    <dgm:pt modelId="{A3F8FD53-21BC-9648-B5D2-D26FDF7FBD37}" type="sibTrans" cxnId="{96DF6A69-2EC0-7145-8888-2C7515999384}">
      <dgm:prSet/>
      <dgm:spPr/>
      <dgm:t>
        <a:bodyPr/>
        <a:lstStyle/>
        <a:p>
          <a:endParaRPr lang="it-IT"/>
        </a:p>
      </dgm:t>
    </dgm:pt>
    <dgm:pt modelId="{189E5E58-1354-0049-87C5-4DD94E19C16F}">
      <dgm:prSet/>
      <dgm:spPr/>
      <dgm:t>
        <a:bodyPr/>
        <a:lstStyle/>
        <a:p>
          <a:r>
            <a:rPr lang="it-IT" dirty="0" err="1">
              <a:solidFill>
                <a:schemeClr val="bg1"/>
              </a:solidFill>
            </a:rPr>
            <a:t>Preprocessing</a:t>
          </a:r>
          <a:endParaRPr lang="it-IT" dirty="0">
            <a:solidFill>
              <a:schemeClr val="bg1"/>
            </a:solidFill>
          </a:endParaRPr>
        </a:p>
      </dgm:t>
    </dgm:pt>
    <dgm:pt modelId="{AAE0032E-4D2E-534E-9269-1C3CDB158668}" type="parTrans" cxnId="{6EB93963-1BF7-8044-9329-758718A6F932}">
      <dgm:prSet/>
      <dgm:spPr/>
      <dgm:t>
        <a:bodyPr/>
        <a:lstStyle/>
        <a:p>
          <a:endParaRPr lang="it-IT"/>
        </a:p>
      </dgm:t>
    </dgm:pt>
    <dgm:pt modelId="{234B5D9C-324D-7A42-8C1F-16C14C9FE36B}" type="sibTrans" cxnId="{6EB93963-1BF7-8044-9329-758718A6F932}">
      <dgm:prSet/>
      <dgm:spPr/>
      <dgm:t>
        <a:bodyPr/>
        <a:lstStyle/>
        <a:p>
          <a:endParaRPr lang="it-IT"/>
        </a:p>
      </dgm:t>
    </dgm:pt>
    <dgm:pt modelId="{539B7245-CA6F-0349-BA7F-A9FBC698E3CF}">
      <dgm:prSet/>
      <dgm:spPr/>
      <dgm:t>
        <a:bodyPr/>
        <a:lstStyle/>
        <a:p>
          <a:pPr>
            <a:buFont typeface="+mj-lt"/>
            <a:buAutoNum type="arabicPeriod"/>
          </a:pPr>
          <a:r>
            <a:rPr lang="it-IT" dirty="0">
              <a:solidFill>
                <a:schemeClr val="bg1"/>
              </a:solidFill>
            </a:rPr>
            <a:t>Processing</a:t>
          </a:r>
        </a:p>
      </dgm:t>
    </dgm:pt>
    <dgm:pt modelId="{F376033C-3ED9-704C-B4B8-289DB8249CB3}" type="parTrans" cxnId="{8093C2F6-CBAF-4F45-BC4B-BBE305C06585}">
      <dgm:prSet/>
      <dgm:spPr/>
      <dgm:t>
        <a:bodyPr/>
        <a:lstStyle/>
        <a:p>
          <a:endParaRPr lang="it-IT"/>
        </a:p>
      </dgm:t>
    </dgm:pt>
    <dgm:pt modelId="{8EE9EBED-7BA0-4440-887F-44324A81D566}" type="sibTrans" cxnId="{8093C2F6-CBAF-4F45-BC4B-BBE305C06585}">
      <dgm:prSet/>
      <dgm:spPr/>
      <dgm:t>
        <a:bodyPr/>
        <a:lstStyle/>
        <a:p>
          <a:endParaRPr lang="it-IT"/>
        </a:p>
      </dgm:t>
    </dgm:pt>
    <dgm:pt modelId="{D9714EA1-92FD-2445-AABF-5C3E60C236F3}">
      <dgm:prSet/>
      <dgm:spPr/>
      <dgm:t>
        <a:bodyPr/>
        <a:lstStyle/>
        <a:p>
          <a:pPr>
            <a:buFont typeface="+mj-lt"/>
            <a:buAutoNum type="arabicPeriod"/>
          </a:pPr>
          <a:r>
            <a:rPr lang="it-IT" dirty="0" err="1">
              <a:solidFill>
                <a:schemeClr val="bg1"/>
              </a:solidFill>
            </a:rPr>
            <a:t>Result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dirty="0" err="1">
              <a:solidFill>
                <a:schemeClr val="bg1"/>
              </a:solidFill>
            </a:rPr>
            <a:t>Summary</a:t>
          </a:r>
          <a:endParaRPr lang="it-IT" dirty="0">
            <a:solidFill>
              <a:schemeClr val="bg1"/>
            </a:solidFill>
          </a:endParaRPr>
        </a:p>
      </dgm:t>
    </dgm:pt>
    <dgm:pt modelId="{91BDECE3-8DF0-C54C-B0D1-90CAFF1FEE3A}" type="parTrans" cxnId="{BB772FE1-4016-094D-8CD8-AB841499043D}">
      <dgm:prSet/>
      <dgm:spPr/>
      <dgm:t>
        <a:bodyPr/>
        <a:lstStyle/>
        <a:p>
          <a:endParaRPr lang="it-IT"/>
        </a:p>
      </dgm:t>
    </dgm:pt>
    <dgm:pt modelId="{EE543CE5-5562-544C-8591-0C825259CA9A}" type="sibTrans" cxnId="{BB772FE1-4016-094D-8CD8-AB841499043D}">
      <dgm:prSet/>
      <dgm:spPr/>
      <dgm:t>
        <a:bodyPr/>
        <a:lstStyle/>
        <a:p>
          <a:endParaRPr lang="it-IT"/>
        </a:p>
      </dgm:t>
    </dgm:pt>
    <dgm:pt modelId="{18F4CE65-E207-3F4C-8FFB-F4F77C4E37CC}">
      <dgm:prSet/>
      <dgm:spPr/>
      <dgm:t>
        <a:bodyPr/>
        <a:lstStyle/>
        <a:p>
          <a:r>
            <a:rPr lang="it-IT" dirty="0" err="1">
              <a:solidFill>
                <a:schemeClr val="bg1"/>
              </a:solidFill>
              <a:effectLst/>
              <a:latin typeface="Aptos" panose="020B0004020202020204" pitchFamily="34" charset="0"/>
            </a:rPr>
            <a:t>Acknowledgments</a:t>
          </a:r>
          <a:endParaRPr lang="it-IT" dirty="0">
            <a:solidFill>
              <a:schemeClr val="bg1"/>
            </a:solidFill>
          </a:endParaRPr>
        </a:p>
      </dgm:t>
    </dgm:pt>
    <dgm:pt modelId="{BC9149A3-5CB4-F643-8582-AD1161AB3602}" type="parTrans" cxnId="{B6D7E98E-888A-1742-A618-48E5B7BA884B}">
      <dgm:prSet/>
      <dgm:spPr/>
      <dgm:t>
        <a:bodyPr/>
        <a:lstStyle/>
        <a:p>
          <a:endParaRPr lang="it-IT"/>
        </a:p>
      </dgm:t>
    </dgm:pt>
    <dgm:pt modelId="{0901FCF9-8BB7-854B-8B8A-FCB12F46A303}" type="sibTrans" cxnId="{B6D7E98E-888A-1742-A618-48E5B7BA884B}">
      <dgm:prSet/>
      <dgm:spPr/>
      <dgm:t>
        <a:bodyPr/>
        <a:lstStyle/>
        <a:p>
          <a:endParaRPr lang="it-IT"/>
        </a:p>
      </dgm:t>
    </dgm:pt>
    <dgm:pt modelId="{647E0005-8081-0C48-A6CA-72E91F72054F}" type="pres">
      <dgm:prSet presAssocID="{F4651511-9F31-DA44-B678-3503E60578D8}" presName="vert0" presStyleCnt="0">
        <dgm:presLayoutVars>
          <dgm:dir/>
          <dgm:animOne val="branch"/>
          <dgm:animLvl val="lvl"/>
        </dgm:presLayoutVars>
      </dgm:prSet>
      <dgm:spPr/>
    </dgm:pt>
    <dgm:pt modelId="{613EF599-72EF-BF4B-AA5E-733115608AAD}" type="pres">
      <dgm:prSet presAssocID="{44F89FEB-CFB4-0149-BCD3-8C31C9ABCA52}" presName="thickLine" presStyleLbl="alignNode1" presStyleIdx="0" presStyleCnt="7"/>
      <dgm:spPr/>
    </dgm:pt>
    <dgm:pt modelId="{1159BCC2-CEEA-A548-83ED-922E0CA134B1}" type="pres">
      <dgm:prSet presAssocID="{44F89FEB-CFB4-0149-BCD3-8C31C9ABCA52}" presName="horz1" presStyleCnt="0"/>
      <dgm:spPr/>
    </dgm:pt>
    <dgm:pt modelId="{0CF25E69-9F76-6447-B5C6-1C793638DC5B}" type="pres">
      <dgm:prSet presAssocID="{44F89FEB-CFB4-0149-BCD3-8C31C9ABCA52}" presName="tx1" presStyleLbl="revTx" presStyleIdx="0" presStyleCnt="7"/>
      <dgm:spPr/>
    </dgm:pt>
    <dgm:pt modelId="{3C0705A9-0B1E-5248-A65A-034F4105BDF3}" type="pres">
      <dgm:prSet presAssocID="{44F89FEB-CFB4-0149-BCD3-8C31C9ABCA52}" presName="vert1" presStyleCnt="0"/>
      <dgm:spPr/>
    </dgm:pt>
    <dgm:pt modelId="{3B37155F-39E3-2245-AA35-5329B9FB94EE}" type="pres">
      <dgm:prSet presAssocID="{3D42C0E1-661B-D748-A1BA-D95953CFAD95}" presName="thickLine" presStyleLbl="alignNode1" presStyleIdx="1" presStyleCnt="7"/>
      <dgm:spPr/>
    </dgm:pt>
    <dgm:pt modelId="{7CA63CE5-C5B7-E841-A4FC-18B89517788E}" type="pres">
      <dgm:prSet presAssocID="{3D42C0E1-661B-D748-A1BA-D95953CFAD95}" presName="horz1" presStyleCnt="0"/>
      <dgm:spPr/>
    </dgm:pt>
    <dgm:pt modelId="{DCD5A3CF-1558-3344-91C8-11F6E73F3957}" type="pres">
      <dgm:prSet presAssocID="{3D42C0E1-661B-D748-A1BA-D95953CFAD95}" presName="tx1" presStyleLbl="revTx" presStyleIdx="1" presStyleCnt="7"/>
      <dgm:spPr/>
    </dgm:pt>
    <dgm:pt modelId="{C66DCDEC-74C7-BD41-A09D-32010CEC9B27}" type="pres">
      <dgm:prSet presAssocID="{3D42C0E1-661B-D748-A1BA-D95953CFAD95}" presName="vert1" presStyleCnt="0"/>
      <dgm:spPr/>
    </dgm:pt>
    <dgm:pt modelId="{94AA78E0-A30A-4642-8530-64F91AEB20C6}" type="pres">
      <dgm:prSet presAssocID="{C6FB02A2-6401-A54C-9E73-7569994F20A2}" presName="thickLine" presStyleLbl="alignNode1" presStyleIdx="2" presStyleCnt="7"/>
      <dgm:spPr/>
    </dgm:pt>
    <dgm:pt modelId="{726F5027-5546-234A-82BF-BD98366E7842}" type="pres">
      <dgm:prSet presAssocID="{C6FB02A2-6401-A54C-9E73-7569994F20A2}" presName="horz1" presStyleCnt="0"/>
      <dgm:spPr/>
    </dgm:pt>
    <dgm:pt modelId="{483CC6BC-98B0-7B47-8904-E2A5F1FC3A15}" type="pres">
      <dgm:prSet presAssocID="{C6FB02A2-6401-A54C-9E73-7569994F20A2}" presName="tx1" presStyleLbl="revTx" presStyleIdx="2" presStyleCnt="7"/>
      <dgm:spPr/>
    </dgm:pt>
    <dgm:pt modelId="{DC673FCE-8F18-604B-8EF4-66D47959D869}" type="pres">
      <dgm:prSet presAssocID="{C6FB02A2-6401-A54C-9E73-7569994F20A2}" presName="vert1" presStyleCnt="0"/>
      <dgm:spPr/>
    </dgm:pt>
    <dgm:pt modelId="{6CC48AC9-CD38-924C-A05B-5BADD13023E2}" type="pres">
      <dgm:prSet presAssocID="{189E5E58-1354-0049-87C5-4DD94E19C16F}" presName="thickLine" presStyleLbl="alignNode1" presStyleIdx="3" presStyleCnt="7"/>
      <dgm:spPr/>
    </dgm:pt>
    <dgm:pt modelId="{A7546328-31D0-F946-89AC-DADF75528BCF}" type="pres">
      <dgm:prSet presAssocID="{189E5E58-1354-0049-87C5-4DD94E19C16F}" presName="horz1" presStyleCnt="0"/>
      <dgm:spPr/>
    </dgm:pt>
    <dgm:pt modelId="{26ABB277-5C53-AB46-B8DB-4F67F9C9ED27}" type="pres">
      <dgm:prSet presAssocID="{189E5E58-1354-0049-87C5-4DD94E19C16F}" presName="tx1" presStyleLbl="revTx" presStyleIdx="3" presStyleCnt="7"/>
      <dgm:spPr/>
    </dgm:pt>
    <dgm:pt modelId="{017F0A87-55A8-F14C-80DD-EAA08C62DACE}" type="pres">
      <dgm:prSet presAssocID="{189E5E58-1354-0049-87C5-4DD94E19C16F}" presName="vert1" presStyleCnt="0"/>
      <dgm:spPr/>
    </dgm:pt>
    <dgm:pt modelId="{AFA9F949-769E-9C4C-91C1-6CE7026DAAC2}" type="pres">
      <dgm:prSet presAssocID="{539B7245-CA6F-0349-BA7F-A9FBC698E3CF}" presName="thickLine" presStyleLbl="alignNode1" presStyleIdx="4" presStyleCnt="7"/>
      <dgm:spPr/>
    </dgm:pt>
    <dgm:pt modelId="{86AF7463-CF1E-0B43-BBA6-E940FABC5363}" type="pres">
      <dgm:prSet presAssocID="{539B7245-CA6F-0349-BA7F-A9FBC698E3CF}" presName="horz1" presStyleCnt="0"/>
      <dgm:spPr/>
    </dgm:pt>
    <dgm:pt modelId="{78D96A4E-2853-9945-8284-C96FE8ADD247}" type="pres">
      <dgm:prSet presAssocID="{539B7245-CA6F-0349-BA7F-A9FBC698E3CF}" presName="tx1" presStyleLbl="revTx" presStyleIdx="4" presStyleCnt="7"/>
      <dgm:spPr/>
    </dgm:pt>
    <dgm:pt modelId="{6898E960-C0AB-AC48-ACEE-2528E7A48D60}" type="pres">
      <dgm:prSet presAssocID="{539B7245-CA6F-0349-BA7F-A9FBC698E3CF}" presName="vert1" presStyleCnt="0"/>
      <dgm:spPr/>
    </dgm:pt>
    <dgm:pt modelId="{A7CA2A06-CE99-C040-B9A0-255F6E03BBF0}" type="pres">
      <dgm:prSet presAssocID="{D9714EA1-92FD-2445-AABF-5C3E60C236F3}" presName="thickLine" presStyleLbl="alignNode1" presStyleIdx="5" presStyleCnt="7"/>
      <dgm:spPr/>
    </dgm:pt>
    <dgm:pt modelId="{DAF1C1AD-9A2D-D54C-A8F5-1AFDCA9A2E76}" type="pres">
      <dgm:prSet presAssocID="{D9714EA1-92FD-2445-AABF-5C3E60C236F3}" presName="horz1" presStyleCnt="0"/>
      <dgm:spPr/>
    </dgm:pt>
    <dgm:pt modelId="{22B2AE52-E521-2B48-8702-7DE65E64C0E8}" type="pres">
      <dgm:prSet presAssocID="{D9714EA1-92FD-2445-AABF-5C3E60C236F3}" presName="tx1" presStyleLbl="revTx" presStyleIdx="5" presStyleCnt="7"/>
      <dgm:spPr/>
    </dgm:pt>
    <dgm:pt modelId="{90D91A78-347F-7F4D-908E-7DF20B7733C1}" type="pres">
      <dgm:prSet presAssocID="{D9714EA1-92FD-2445-AABF-5C3E60C236F3}" presName="vert1" presStyleCnt="0"/>
      <dgm:spPr/>
    </dgm:pt>
    <dgm:pt modelId="{3AE09257-12A8-AC45-BA2E-1FD0BD7AFF7B}" type="pres">
      <dgm:prSet presAssocID="{18F4CE65-E207-3F4C-8FFB-F4F77C4E37CC}" presName="thickLine" presStyleLbl="alignNode1" presStyleIdx="6" presStyleCnt="7"/>
      <dgm:spPr/>
    </dgm:pt>
    <dgm:pt modelId="{E99C0114-65E8-A640-BB80-5CCB3C839E04}" type="pres">
      <dgm:prSet presAssocID="{18F4CE65-E207-3F4C-8FFB-F4F77C4E37CC}" presName="horz1" presStyleCnt="0"/>
      <dgm:spPr/>
    </dgm:pt>
    <dgm:pt modelId="{EA5D8FEC-5DD0-F141-9E72-2125152EFE8C}" type="pres">
      <dgm:prSet presAssocID="{18F4CE65-E207-3F4C-8FFB-F4F77C4E37CC}" presName="tx1" presStyleLbl="revTx" presStyleIdx="6" presStyleCnt="7"/>
      <dgm:spPr/>
    </dgm:pt>
    <dgm:pt modelId="{4869643F-8E07-2043-B1EB-18393F738D30}" type="pres">
      <dgm:prSet presAssocID="{18F4CE65-E207-3F4C-8FFB-F4F77C4E37CC}" presName="vert1" presStyleCnt="0"/>
      <dgm:spPr/>
    </dgm:pt>
  </dgm:ptLst>
  <dgm:cxnLst>
    <dgm:cxn modelId="{FE484112-EE92-804E-8BB8-4A89C94AD4AC}" type="presOf" srcId="{D9714EA1-92FD-2445-AABF-5C3E60C236F3}" destId="{22B2AE52-E521-2B48-8702-7DE65E64C0E8}" srcOrd="0" destOrd="0" presId="urn:microsoft.com/office/officeart/2008/layout/LinedList"/>
    <dgm:cxn modelId="{67BE1B38-D079-BF4C-962F-A41ED97FE200}" type="presOf" srcId="{44F89FEB-CFB4-0149-BCD3-8C31C9ABCA52}" destId="{0CF25E69-9F76-6447-B5C6-1C793638DC5B}" srcOrd="0" destOrd="0" presId="urn:microsoft.com/office/officeart/2008/layout/LinedList"/>
    <dgm:cxn modelId="{3C1FD73E-65C6-F942-A39E-E8121E7E3AE3}" type="presOf" srcId="{C6FB02A2-6401-A54C-9E73-7569994F20A2}" destId="{483CC6BC-98B0-7B47-8904-E2A5F1FC3A15}" srcOrd="0" destOrd="0" presId="urn:microsoft.com/office/officeart/2008/layout/LinedList"/>
    <dgm:cxn modelId="{DE66F54E-5134-6448-B353-DBE6787C50C9}" type="presOf" srcId="{3D42C0E1-661B-D748-A1BA-D95953CFAD95}" destId="{DCD5A3CF-1558-3344-91C8-11F6E73F3957}" srcOrd="0" destOrd="0" presId="urn:microsoft.com/office/officeart/2008/layout/LinedList"/>
    <dgm:cxn modelId="{6EB93963-1BF7-8044-9329-758718A6F932}" srcId="{F4651511-9F31-DA44-B678-3503E60578D8}" destId="{189E5E58-1354-0049-87C5-4DD94E19C16F}" srcOrd="3" destOrd="0" parTransId="{AAE0032E-4D2E-534E-9269-1C3CDB158668}" sibTransId="{234B5D9C-324D-7A42-8C1F-16C14C9FE36B}"/>
    <dgm:cxn modelId="{96DF6A69-2EC0-7145-8888-2C7515999384}" srcId="{F4651511-9F31-DA44-B678-3503E60578D8}" destId="{C6FB02A2-6401-A54C-9E73-7569994F20A2}" srcOrd="2" destOrd="0" parTransId="{E31E3415-5794-9D43-858B-C058BDBB5EF0}" sibTransId="{A3F8FD53-21BC-9648-B5D2-D26FDF7FBD37}"/>
    <dgm:cxn modelId="{07039D86-68EF-434E-9D95-8FAC4B44BB5B}" type="presOf" srcId="{539B7245-CA6F-0349-BA7F-A9FBC698E3CF}" destId="{78D96A4E-2853-9945-8284-C96FE8ADD247}" srcOrd="0" destOrd="0" presId="urn:microsoft.com/office/officeart/2008/layout/LinedList"/>
    <dgm:cxn modelId="{B6D7E98E-888A-1742-A618-48E5B7BA884B}" srcId="{F4651511-9F31-DA44-B678-3503E60578D8}" destId="{18F4CE65-E207-3F4C-8FFB-F4F77C4E37CC}" srcOrd="6" destOrd="0" parTransId="{BC9149A3-5CB4-F643-8582-AD1161AB3602}" sibTransId="{0901FCF9-8BB7-854B-8B8A-FCB12F46A303}"/>
    <dgm:cxn modelId="{DF73B6BD-A339-A94A-A759-DA1636F6586C}" type="presOf" srcId="{18F4CE65-E207-3F4C-8FFB-F4F77C4E37CC}" destId="{EA5D8FEC-5DD0-F141-9E72-2125152EFE8C}" srcOrd="0" destOrd="0" presId="urn:microsoft.com/office/officeart/2008/layout/LinedList"/>
    <dgm:cxn modelId="{91EA5EC6-5815-E54A-8F82-FFC60685C911}" srcId="{F4651511-9F31-DA44-B678-3503E60578D8}" destId="{44F89FEB-CFB4-0149-BCD3-8C31C9ABCA52}" srcOrd="0" destOrd="0" parTransId="{3929502E-C048-9249-BCB2-56BC6D455598}" sibTransId="{5C94EB3A-2329-DE4B-B587-50C9B7F600B9}"/>
    <dgm:cxn modelId="{24E7B9CC-3456-AF49-83B7-53ACDCF2B148}" type="presOf" srcId="{F4651511-9F31-DA44-B678-3503E60578D8}" destId="{647E0005-8081-0C48-A6CA-72E91F72054F}" srcOrd="0" destOrd="0" presId="urn:microsoft.com/office/officeart/2008/layout/LinedList"/>
    <dgm:cxn modelId="{BB772FE1-4016-094D-8CD8-AB841499043D}" srcId="{F4651511-9F31-DA44-B678-3503E60578D8}" destId="{D9714EA1-92FD-2445-AABF-5C3E60C236F3}" srcOrd="5" destOrd="0" parTransId="{91BDECE3-8DF0-C54C-B0D1-90CAFF1FEE3A}" sibTransId="{EE543CE5-5562-544C-8591-0C825259CA9A}"/>
    <dgm:cxn modelId="{5F5577E1-8DF4-6E41-BA0D-6F02BDC013AF}" srcId="{F4651511-9F31-DA44-B678-3503E60578D8}" destId="{3D42C0E1-661B-D748-A1BA-D95953CFAD95}" srcOrd="1" destOrd="0" parTransId="{464369F4-67D2-DD48-93AD-CA929C56B1CB}" sibTransId="{563F7477-68D7-4341-B74A-6D818C3E2033}"/>
    <dgm:cxn modelId="{8093C2F6-CBAF-4F45-BC4B-BBE305C06585}" srcId="{F4651511-9F31-DA44-B678-3503E60578D8}" destId="{539B7245-CA6F-0349-BA7F-A9FBC698E3CF}" srcOrd="4" destOrd="0" parTransId="{F376033C-3ED9-704C-B4B8-289DB8249CB3}" sibTransId="{8EE9EBED-7BA0-4440-887F-44324A81D566}"/>
    <dgm:cxn modelId="{869622FC-B623-0B4E-9283-F680248797EA}" type="presOf" srcId="{189E5E58-1354-0049-87C5-4DD94E19C16F}" destId="{26ABB277-5C53-AB46-B8DB-4F67F9C9ED27}" srcOrd="0" destOrd="0" presId="urn:microsoft.com/office/officeart/2008/layout/LinedList"/>
    <dgm:cxn modelId="{BFF92084-1BBF-D448-AA62-134CBC9EFF0B}" type="presParOf" srcId="{647E0005-8081-0C48-A6CA-72E91F72054F}" destId="{613EF599-72EF-BF4B-AA5E-733115608AAD}" srcOrd="0" destOrd="0" presId="urn:microsoft.com/office/officeart/2008/layout/LinedList"/>
    <dgm:cxn modelId="{2893E1DD-5FD7-0449-B403-A4D4B4D02C94}" type="presParOf" srcId="{647E0005-8081-0C48-A6CA-72E91F72054F}" destId="{1159BCC2-CEEA-A548-83ED-922E0CA134B1}" srcOrd="1" destOrd="0" presId="urn:microsoft.com/office/officeart/2008/layout/LinedList"/>
    <dgm:cxn modelId="{EE006D83-75DE-984C-980C-7AED547BACF4}" type="presParOf" srcId="{1159BCC2-CEEA-A548-83ED-922E0CA134B1}" destId="{0CF25E69-9F76-6447-B5C6-1C793638DC5B}" srcOrd="0" destOrd="0" presId="urn:microsoft.com/office/officeart/2008/layout/LinedList"/>
    <dgm:cxn modelId="{5583A961-70F2-E344-B599-FFD4D2DEF022}" type="presParOf" srcId="{1159BCC2-CEEA-A548-83ED-922E0CA134B1}" destId="{3C0705A9-0B1E-5248-A65A-034F4105BDF3}" srcOrd="1" destOrd="0" presId="urn:microsoft.com/office/officeart/2008/layout/LinedList"/>
    <dgm:cxn modelId="{E7BDA124-3D3D-8F48-BB55-218BCD8D2BA7}" type="presParOf" srcId="{647E0005-8081-0C48-A6CA-72E91F72054F}" destId="{3B37155F-39E3-2245-AA35-5329B9FB94EE}" srcOrd="2" destOrd="0" presId="urn:microsoft.com/office/officeart/2008/layout/LinedList"/>
    <dgm:cxn modelId="{40865E40-2AE4-3D4B-8704-13CE9ECBFE0D}" type="presParOf" srcId="{647E0005-8081-0C48-A6CA-72E91F72054F}" destId="{7CA63CE5-C5B7-E841-A4FC-18B89517788E}" srcOrd="3" destOrd="0" presId="urn:microsoft.com/office/officeart/2008/layout/LinedList"/>
    <dgm:cxn modelId="{78C341ED-6538-CC44-8D79-923AA18BCFAC}" type="presParOf" srcId="{7CA63CE5-C5B7-E841-A4FC-18B89517788E}" destId="{DCD5A3CF-1558-3344-91C8-11F6E73F3957}" srcOrd="0" destOrd="0" presId="urn:microsoft.com/office/officeart/2008/layout/LinedList"/>
    <dgm:cxn modelId="{11045785-B1EF-AE40-96D8-4F8081D048E8}" type="presParOf" srcId="{7CA63CE5-C5B7-E841-A4FC-18B89517788E}" destId="{C66DCDEC-74C7-BD41-A09D-32010CEC9B27}" srcOrd="1" destOrd="0" presId="urn:microsoft.com/office/officeart/2008/layout/LinedList"/>
    <dgm:cxn modelId="{0BB5BE7E-C73C-F740-BC79-879588E9C6AA}" type="presParOf" srcId="{647E0005-8081-0C48-A6CA-72E91F72054F}" destId="{94AA78E0-A30A-4642-8530-64F91AEB20C6}" srcOrd="4" destOrd="0" presId="urn:microsoft.com/office/officeart/2008/layout/LinedList"/>
    <dgm:cxn modelId="{C86AFDEC-FB84-FF4C-8B3C-D07BB41237C5}" type="presParOf" srcId="{647E0005-8081-0C48-A6CA-72E91F72054F}" destId="{726F5027-5546-234A-82BF-BD98366E7842}" srcOrd="5" destOrd="0" presId="urn:microsoft.com/office/officeart/2008/layout/LinedList"/>
    <dgm:cxn modelId="{19F34038-FF14-6544-BFE4-40C2CD947349}" type="presParOf" srcId="{726F5027-5546-234A-82BF-BD98366E7842}" destId="{483CC6BC-98B0-7B47-8904-E2A5F1FC3A15}" srcOrd="0" destOrd="0" presId="urn:microsoft.com/office/officeart/2008/layout/LinedList"/>
    <dgm:cxn modelId="{EC141875-A304-F64E-AF2D-1256B83A1C59}" type="presParOf" srcId="{726F5027-5546-234A-82BF-BD98366E7842}" destId="{DC673FCE-8F18-604B-8EF4-66D47959D869}" srcOrd="1" destOrd="0" presId="urn:microsoft.com/office/officeart/2008/layout/LinedList"/>
    <dgm:cxn modelId="{634BF752-5A42-064D-BA23-6E56D3453665}" type="presParOf" srcId="{647E0005-8081-0C48-A6CA-72E91F72054F}" destId="{6CC48AC9-CD38-924C-A05B-5BADD13023E2}" srcOrd="6" destOrd="0" presId="urn:microsoft.com/office/officeart/2008/layout/LinedList"/>
    <dgm:cxn modelId="{24ECDDF8-EBCB-144B-98AE-35E586FEEF38}" type="presParOf" srcId="{647E0005-8081-0C48-A6CA-72E91F72054F}" destId="{A7546328-31D0-F946-89AC-DADF75528BCF}" srcOrd="7" destOrd="0" presId="urn:microsoft.com/office/officeart/2008/layout/LinedList"/>
    <dgm:cxn modelId="{BBBE29B8-E205-BC44-A158-93AB8A6873A0}" type="presParOf" srcId="{A7546328-31D0-F946-89AC-DADF75528BCF}" destId="{26ABB277-5C53-AB46-B8DB-4F67F9C9ED27}" srcOrd="0" destOrd="0" presId="urn:microsoft.com/office/officeart/2008/layout/LinedList"/>
    <dgm:cxn modelId="{2B44C383-B06B-7840-8371-8F7796B60522}" type="presParOf" srcId="{A7546328-31D0-F946-89AC-DADF75528BCF}" destId="{017F0A87-55A8-F14C-80DD-EAA08C62DACE}" srcOrd="1" destOrd="0" presId="urn:microsoft.com/office/officeart/2008/layout/LinedList"/>
    <dgm:cxn modelId="{9D614377-3AA7-E84F-95CE-9292B67831B8}" type="presParOf" srcId="{647E0005-8081-0C48-A6CA-72E91F72054F}" destId="{AFA9F949-769E-9C4C-91C1-6CE7026DAAC2}" srcOrd="8" destOrd="0" presId="urn:microsoft.com/office/officeart/2008/layout/LinedList"/>
    <dgm:cxn modelId="{D1FD3EF7-52DB-294F-A2D9-4956D38E6764}" type="presParOf" srcId="{647E0005-8081-0C48-A6CA-72E91F72054F}" destId="{86AF7463-CF1E-0B43-BBA6-E940FABC5363}" srcOrd="9" destOrd="0" presId="urn:microsoft.com/office/officeart/2008/layout/LinedList"/>
    <dgm:cxn modelId="{8080EDE6-64BD-1B49-A7AA-992AEA609AD2}" type="presParOf" srcId="{86AF7463-CF1E-0B43-BBA6-E940FABC5363}" destId="{78D96A4E-2853-9945-8284-C96FE8ADD247}" srcOrd="0" destOrd="0" presId="urn:microsoft.com/office/officeart/2008/layout/LinedList"/>
    <dgm:cxn modelId="{A20049C0-1411-C346-8324-70D0427DE4F5}" type="presParOf" srcId="{86AF7463-CF1E-0B43-BBA6-E940FABC5363}" destId="{6898E960-C0AB-AC48-ACEE-2528E7A48D60}" srcOrd="1" destOrd="0" presId="urn:microsoft.com/office/officeart/2008/layout/LinedList"/>
    <dgm:cxn modelId="{4E0132E0-B132-3745-A050-F40DAB264EF6}" type="presParOf" srcId="{647E0005-8081-0C48-A6CA-72E91F72054F}" destId="{A7CA2A06-CE99-C040-B9A0-255F6E03BBF0}" srcOrd="10" destOrd="0" presId="urn:microsoft.com/office/officeart/2008/layout/LinedList"/>
    <dgm:cxn modelId="{FBC81EC4-75A5-5741-82A8-C7051090E072}" type="presParOf" srcId="{647E0005-8081-0C48-A6CA-72E91F72054F}" destId="{DAF1C1AD-9A2D-D54C-A8F5-1AFDCA9A2E76}" srcOrd="11" destOrd="0" presId="urn:microsoft.com/office/officeart/2008/layout/LinedList"/>
    <dgm:cxn modelId="{1DCB17D3-2798-0F4A-945A-2C8AC56DE77E}" type="presParOf" srcId="{DAF1C1AD-9A2D-D54C-A8F5-1AFDCA9A2E76}" destId="{22B2AE52-E521-2B48-8702-7DE65E64C0E8}" srcOrd="0" destOrd="0" presId="urn:microsoft.com/office/officeart/2008/layout/LinedList"/>
    <dgm:cxn modelId="{59B2FCE8-5407-4943-B081-35A4B282D237}" type="presParOf" srcId="{DAF1C1AD-9A2D-D54C-A8F5-1AFDCA9A2E76}" destId="{90D91A78-347F-7F4D-908E-7DF20B7733C1}" srcOrd="1" destOrd="0" presId="urn:microsoft.com/office/officeart/2008/layout/LinedList"/>
    <dgm:cxn modelId="{DD6B3EF0-84B4-1141-95B3-D1ABDB6D56BA}" type="presParOf" srcId="{647E0005-8081-0C48-A6CA-72E91F72054F}" destId="{3AE09257-12A8-AC45-BA2E-1FD0BD7AFF7B}" srcOrd="12" destOrd="0" presId="urn:microsoft.com/office/officeart/2008/layout/LinedList"/>
    <dgm:cxn modelId="{D0308DD4-10EC-294C-BCF9-46481653297E}" type="presParOf" srcId="{647E0005-8081-0C48-A6CA-72E91F72054F}" destId="{E99C0114-65E8-A640-BB80-5CCB3C839E04}" srcOrd="13" destOrd="0" presId="urn:microsoft.com/office/officeart/2008/layout/LinedList"/>
    <dgm:cxn modelId="{4EA0E877-A329-B84F-941B-13EC6847D2C5}" type="presParOf" srcId="{E99C0114-65E8-A640-BB80-5CCB3C839E04}" destId="{EA5D8FEC-5DD0-F141-9E72-2125152EFE8C}" srcOrd="0" destOrd="0" presId="urn:microsoft.com/office/officeart/2008/layout/LinedList"/>
    <dgm:cxn modelId="{01F3B7BB-E7C0-1641-9A8A-A4765B551D2E}" type="presParOf" srcId="{E99C0114-65E8-A640-BB80-5CCB3C839E04}" destId="{4869643F-8E07-2043-B1EB-18393F738D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EF599-72EF-BF4B-AA5E-733115608AAD}">
      <dsp:nvSpPr>
        <dsp:cNvPr id="0" name=""/>
        <dsp:cNvSpPr/>
      </dsp:nvSpPr>
      <dsp:spPr>
        <a:xfrm>
          <a:off x="0" y="555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25E69-9F76-6447-B5C6-1C793638DC5B}">
      <dsp:nvSpPr>
        <dsp:cNvPr id="0" name=""/>
        <dsp:cNvSpPr/>
      </dsp:nvSpPr>
      <dsp:spPr>
        <a:xfrm>
          <a:off x="0" y="555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>
              <a:solidFill>
                <a:schemeClr val="bg1"/>
              </a:solidFill>
            </a:rPr>
            <a:t>Goal and </a:t>
          </a:r>
          <a:r>
            <a:rPr lang="it-IT" sz="3000" kern="1200" dirty="0" err="1">
              <a:solidFill>
                <a:schemeClr val="bg1"/>
              </a:solidFill>
            </a:rPr>
            <a:t>specifics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555"/>
        <a:ext cx="6448121" cy="650337"/>
      </dsp:txXfrm>
    </dsp:sp>
    <dsp:sp modelId="{3B37155F-39E3-2245-AA35-5329B9FB94EE}">
      <dsp:nvSpPr>
        <dsp:cNvPr id="0" name=""/>
        <dsp:cNvSpPr/>
      </dsp:nvSpPr>
      <dsp:spPr>
        <a:xfrm>
          <a:off x="0" y="650893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5A3CF-1558-3344-91C8-11F6E73F3957}">
      <dsp:nvSpPr>
        <dsp:cNvPr id="0" name=""/>
        <dsp:cNvSpPr/>
      </dsp:nvSpPr>
      <dsp:spPr>
        <a:xfrm>
          <a:off x="0" y="650893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>
              <a:solidFill>
                <a:schemeClr val="bg1"/>
              </a:solidFill>
            </a:rPr>
            <a:t>Data </a:t>
          </a:r>
          <a:r>
            <a:rPr lang="it-IT" sz="3000" kern="1200" dirty="0" err="1">
              <a:solidFill>
                <a:schemeClr val="bg1"/>
              </a:solidFill>
            </a:rPr>
            <a:t>Acquisition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650893"/>
        <a:ext cx="6448121" cy="650337"/>
      </dsp:txXfrm>
    </dsp:sp>
    <dsp:sp modelId="{94AA78E0-A30A-4642-8530-64F91AEB20C6}">
      <dsp:nvSpPr>
        <dsp:cNvPr id="0" name=""/>
        <dsp:cNvSpPr/>
      </dsp:nvSpPr>
      <dsp:spPr>
        <a:xfrm>
          <a:off x="0" y="1301231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CC6BC-98B0-7B47-8904-E2A5F1FC3A15}">
      <dsp:nvSpPr>
        <dsp:cNvPr id="0" name=""/>
        <dsp:cNvSpPr/>
      </dsp:nvSpPr>
      <dsp:spPr>
        <a:xfrm>
          <a:off x="0" y="1301231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>
              <a:solidFill>
                <a:schemeClr val="bg1"/>
              </a:solidFill>
            </a:rPr>
            <a:t>Data Exploration</a:t>
          </a:r>
        </a:p>
      </dsp:txBody>
      <dsp:txXfrm>
        <a:off x="0" y="1301231"/>
        <a:ext cx="6448121" cy="650337"/>
      </dsp:txXfrm>
    </dsp:sp>
    <dsp:sp modelId="{6CC48AC9-CD38-924C-A05B-5BADD13023E2}">
      <dsp:nvSpPr>
        <dsp:cNvPr id="0" name=""/>
        <dsp:cNvSpPr/>
      </dsp:nvSpPr>
      <dsp:spPr>
        <a:xfrm>
          <a:off x="0" y="1951568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BB277-5C53-AB46-B8DB-4F67F9C9ED27}">
      <dsp:nvSpPr>
        <dsp:cNvPr id="0" name=""/>
        <dsp:cNvSpPr/>
      </dsp:nvSpPr>
      <dsp:spPr>
        <a:xfrm>
          <a:off x="0" y="1951568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 err="1">
              <a:solidFill>
                <a:schemeClr val="bg1"/>
              </a:solidFill>
            </a:rPr>
            <a:t>Preprocessing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1951568"/>
        <a:ext cx="6448121" cy="650337"/>
      </dsp:txXfrm>
    </dsp:sp>
    <dsp:sp modelId="{AFA9F949-769E-9C4C-91C1-6CE7026DAAC2}">
      <dsp:nvSpPr>
        <dsp:cNvPr id="0" name=""/>
        <dsp:cNvSpPr/>
      </dsp:nvSpPr>
      <dsp:spPr>
        <a:xfrm>
          <a:off x="0" y="2601906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96A4E-2853-9945-8284-C96FE8ADD247}">
      <dsp:nvSpPr>
        <dsp:cNvPr id="0" name=""/>
        <dsp:cNvSpPr/>
      </dsp:nvSpPr>
      <dsp:spPr>
        <a:xfrm>
          <a:off x="0" y="2601906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>
              <a:solidFill>
                <a:schemeClr val="bg1"/>
              </a:solidFill>
            </a:rPr>
            <a:t>Processing</a:t>
          </a:r>
        </a:p>
      </dsp:txBody>
      <dsp:txXfrm>
        <a:off x="0" y="2601906"/>
        <a:ext cx="6448121" cy="650337"/>
      </dsp:txXfrm>
    </dsp:sp>
    <dsp:sp modelId="{A7CA2A06-CE99-C040-B9A0-255F6E03BBF0}">
      <dsp:nvSpPr>
        <dsp:cNvPr id="0" name=""/>
        <dsp:cNvSpPr/>
      </dsp:nvSpPr>
      <dsp:spPr>
        <a:xfrm>
          <a:off x="0" y="3252243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2AE52-E521-2B48-8702-7DE65E64C0E8}">
      <dsp:nvSpPr>
        <dsp:cNvPr id="0" name=""/>
        <dsp:cNvSpPr/>
      </dsp:nvSpPr>
      <dsp:spPr>
        <a:xfrm>
          <a:off x="0" y="3252243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000" kern="1200" dirty="0" err="1">
              <a:solidFill>
                <a:schemeClr val="bg1"/>
              </a:solidFill>
            </a:rPr>
            <a:t>Result</a:t>
          </a:r>
          <a:r>
            <a:rPr lang="it-IT" sz="3000" kern="1200" dirty="0">
              <a:solidFill>
                <a:schemeClr val="bg1"/>
              </a:solidFill>
            </a:rPr>
            <a:t> </a:t>
          </a:r>
          <a:r>
            <a:rPr lang="it-IT" sz="3000" kern="1200" dirty="0" err="1">
              <a:solidFill>
                <a:schemeClr val="bg1"/>
              </a:solidFill>
            </a:rPr>
            <a:t>Summary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3252243"/>
        <a:ext cx="6448121" cy="650337"/>
      </dsp:txXfrm>
    </dsp:sp>
    <dsp:sp modelId="{3AE09257-12A8-AC45-BA2E-1FD0BD7AFF7B}">
      <dsp:nvSpPr>
        <dsp:cNvPr id="0" name=""/>
        <dsp:cNvSpPr/>
      </dsp:nvSpPr>
      <dsp:spPr>
        <a:xfrm>
          <a:off x="0" y="3902581"/>
          <a:ext cx="644812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D8FEC-5DD0-F141-9E72-2125152EFE8C}">
      <dsp:nvSpPr>
        <dsp:cNvPr id="0" name=""/>
        <dsp:cNvSpPr/>
      </dsp:nvSpPr>
      <dsp:spPr>
        <a:xfrm>
          <a:off x="0" y="3902581"/>
          <a:ext cx="6448121" cy="650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 err="1">
              <a:solidFill>
                <a:schemeClr val="bg1"/>
              </a:solidFill>
              <a:effectLst/>
              <a:latin typeface="Aptos" panose="020B0004020202020204" pitchFamily="34" charset="0"/>
            </a:rPr>
            <a:t>Acknowledgments</a:t>
          </a:r>
          <a:endParaRPr lang="it-IT" sz="3000" kern="1200" dirty="0">
            <a:solidFill>
              <a:schemeClr val="bg1"/>
            </a:solidFill>
          </a:endParaRPr>
        </a:p>
      </dsp:txBody>
      <dsp:txXfrm>
        <a:off x="0" y="3902581"/>
        <a:ext cx="6448121" cy="650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714C0-F2CA-C943-9B20-80BAFFBFC72C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6116A-5975-B540-9BE4-AFAB0D09D8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28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458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712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496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3464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04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49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907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9609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022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615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76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320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4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477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1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83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10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35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56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93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362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6116A-5975-B540-9BE4-AFAB0D09D86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4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334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316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7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14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613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0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0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1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25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395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DCB32-2BDA-DA44-A2EC-414308149535}" type="datetimeFigureOut">
              <a:rPr lang="it-IT" smtClean="0"/>
              <a:t>08/01/25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C28B4-9A13-DA4C-B4C7-E69FCB485B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7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xgboos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77E7FFE-DFB1-9B2F-09F3-844D9485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206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082AB8-88FB-DAAC-23F5-D77A3607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PROJECT OF AI FOR CYBERSECURITY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1B0329-E006-CEB5-F767-3CBE527C1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904696"/>
          </a:xfrm>
        </p:spPr>
        <p:txBody>
          <a:bodyPr anchor="t">
            <a:normAutofit/>
          </a:bodyPr>
          <a:lstStyle/>
          <a:p>
            <a:r>
              <a:rPr lang="it-IT" sz="1700" dirty="0">
                <a:solidFill>
                  <a:schemeClr val="bg1"/>
                </a:solidFill>
              </a:rPr>
              <a:t>Giacomo Maldarella</a:t>
            </a: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700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8DB085-A0BA-CAAA-516B-A6FA2CD1496E}"/>
              </a:ext>
            </a:extLst>
          </p:cNvPr>
          <p:cNvSpPr txBox="1"/>
          <p:nvPr/>
        </p:nvSpPr>
        <p:spPr>
          <a:xfrm>
            <a:off x="1149967" y="5657671"/>
            <a:ext cx="2032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University of Pisa</a:t>
            </a:r>
          </a:p>
          <a:p>
            <a:pPr marL="0" indent="0">
              <a:buNone/>
            </a:pPr>
            <a:r>
              <a:rPr lang="it-IT" sz="1800" i="0" dirty="0">
                <a:solidFill>
                  <a:schemeClr val="bg1"/>
                </a:solidFill>
                <a:effectLst/>
              </a:rPr>
              <a:t>AI4Cybersec 931II </a:t>
            </a:r>
            <a:endParaRPr lang="it-IT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09-01-2025</a:t>
            </a:r>
          </a:p>
          <a:p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FF69C39-CFD7-DEA7-64A8-DC21DE69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815" y="5775960"/>
            <a:ext cx="725152" cy="7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– Pearson </a:t>
            </a:r>
            <a:r>
              <a:rPr lang="it-IT" sz="4000" dirty="0" err="1">
                <a:solidFill>
                  <a:schemeClr val="bg1"/>
                </a:solidFill>
              </a:rPr>
              <a:t>Correlation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405CEB7-75B9-BF5E-E567-DD96A448E365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A646BDA-FF66-0C19-DBC7-A304BFC94BCF}"/>
              </a:ext>
            </a:extLst>
          </p:cNvPr>
          <p:cNvSpPr/>
          <p:nvPr/>
        </p:nvSpPr>
        <p:spPr>
          <a:xfrm>
            <a:off x="0" y="1636787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858BAB65-1B01-7BF7-2563-416999E5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125" y="4622503"/>
            <a:ext cx="3740417" cy="221015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C01519-2ABF-AA43-EC51-C2E0FF4F8D3B}"/>
              </a:ext>
            </a:extLst>
          </p:cNvPr>
          <p:cNvSpPr txBox="1"/>
          <p:nvPr/>
        </p:nvSpPr>
        <p:spPr>
          <a:xfrm>
            <a:off x="137786" y="1417080"/>
            <a:ext cx="6942892" cy="4416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Correlation Matrix for Numerical Features: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heatmap was generated to visualize correlations between numerical features.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helps identify relationships between independent variables.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Correlation with Target (</a:t>
            </a:r>
            <a:r>
              <a:rPr lang="en-US" b="1" dirty="0" err="1"/>
              <a:t>salary_in_usd</a:t>
            </a:r>
            <a:r>
              <a:rPr lang="en-US" b="1" dirty="0"/>
              <a:t>):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bar plot shows how each feature correlates with the target.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Positive correlations indicate features that increase with salary, while negative values suggest the opposite.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Threshold for High Correlation: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Pairs of features with a correlation higher than </a:t>
            </a:r>
            <a:r>
              <a:rPr lang="en-US" b="1" dirty="0"/>
              <a:t>0.85</a:t>
            </a:r>
            <a:r>
              <a:rPr lang="en-US" dirty="0"/>
              <a:t> were flagged.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Results:</a:t>
            </a: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Features such as </a:t>
            </a:r>
            <a:r>
              <a:rPr lang="en-US" b="1" dirty="0" err="1"/>
              <a:t>salary_currency_USD</a:t>
            </a:r>
            <a:r>
              <a:rPr lang="en-US" dirty="0"/>
              <a:t> and </a:t>
            </a:r>
            <a:r>
              <a:rPr lang="en-US" b="1" dirty="0" err="1"/>
              <a:t>employee_residence_US</a:t>
            </a:r>
            <a:r>
              <a:rPr lang="en-US" dirty="0"/>
              <a:t> show the strongest positive correlation with </a:t>
            </a:r>
            <a:r>
              <a:rPr lang="en-US" dirty="0" err="1"/>
              <a:t>salary_in_usd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 features had extreme correlations above the threshold, indicating no immediate need to drop significant columns.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analysis ensures model stability and avoids overfitting by reducing redundant data.</a:t>
            </a:r>
          </a:p>
        </p:txBody>
      </p:sp>
      <p:pic>
        <p:nvPicPr>
          <p:cNvPr id="6" name="Immagine 5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EB19CB4F-B4DC-9844-8C36-0B3CCF85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125" y="1230684"/>
            <a:ext cx="3740417" cy="33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3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294C879-2547-C0BE-843F-24D147EB2912}"/>
              </a:ext>
            </a:extLst>
          </p:cNvPr>
          <p:cNvSpPr/>
          <p:nvPr/>
        </p:nvSpPr>
        <p:spPr>
          <a:xfrm>
            <a:off x="4248442" y="1974827"/>
            <a:ext cx="2950972" cy="8530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Linear </a:t>
            </a:r>
            <a:r>
              <a:rPr lang="it-IT" dirty="0" err="1"/>
              <a:t>Regression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8114116-E6A0-BCC1-0ED0-ADC0887493A6}"/>
              </a:ext>
            </a:extLst>
          </p:cNvPr>
          <p:cNvSpPr/>
          <p:nvPr/>
        </p:nvSpPr>
        <p:spPr>
          <a:xfrm>
            <a:off x="4248442" y="3212938"/>
            <a:ext cx="2950972" cy="8530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Random </a:t>
            </a:r>
            <a:r>
              <a:rPr lang="it-IT" dirty="0" err="1"/>
              <a:t>Forest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895573A-C097-63BD-BC96-1833BB0AC22E}"/>
              </a:ext>
            </a:extLst>
          </p:cNvPr>
          <p:cNvSpPr/>
          <p:nvPr/>
        </p:nvSpPr>
        <p:spPr>
          <a:xfrm>
            <a:off x="4248442" y="4451049"/>
            <a:ext cx="2950972" cy="85309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XGBoost</a:t>
            </a:r>
            <a:endParaRPr lang="it-IT" dirty="0"/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D1D6F5D6-6DBC-B9A9-33C3-4ED91274628F}"/>
              </a:ext>
            </a:extLst>
          </p:cNvPr>
          <p:cNvSpPr/>
          <p:nvPr/>
        </p:nvSpPr>
        <p:spPr>
          <a:xfrm>
            <a:off x="7564509" y="3259696"/>
            <a:ext cx="486554" cy="7707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135A10-0ED3-5FBC-8ED8-5E450DE7D8BC}"/>
              </a:ext>
            </a:extLst>
          </p:cNvPr>
          <p:cNvSpPr txBox="1"/>
          <p:nvPr/>
        </p:nvSpPr>
        <p:spPr>
          <a:xfrm>
            <a:off x="8295388" y="3344048"/>
            <a:ext cx="339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Recursive Feature </a:t>
            </a:r>
            <a:r>
              <a:rPr lang="it-IT" dirty="0" err="1"/>
              <a:t>Elimination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E5786B-E86C-3A72-B2B4-D1FEAD99585D}"/>
              </a:ext>
            </a:extLst>
          </p:cNvPr>
          <p:cNvSpPr txBox="1"/>
          <p:nvPr/>
        </p:nvSpPr>
        <p:spPr>
          <a:xfrm>
            <a:off x="8295388" y="3028272"/>
            <a:ext cx="381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Split dataset in </a:t>
            </a:r>
            <a:r>
              <a:rPr lang="it-IT" sz="1800" b="0" dirty="0"/>
              <a:t>≤ </a:t>
            </a:r>
            <a:r>
              <a:rPr lang="it-IT" dirty="0"/>
              <a:t>300K and &gt;300K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FBF8D8C-F562-265C-965E-31833F09FEAF}"/>
              </a:ext>
            </a:extLst>
          </p:cNvPr>
          <p:cNvSpPr txBox="1"/>
          <p:nvPr/>
        </p:nvSpPr>
        <p:spPr>
          <a:xfrm>
            <a:off x="8300222" y="3673990"/>
            <a:ext cx="314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effectLst/>
                <a:latin typeface="Helvetica Neue" panose="02000503000000020004" pitchFamily="2" charset="0"/>
              </a:rPr>
              <a:t>RandomSearch</a:t>
            </a:r>
            <a:r>
              <a:rPr lang="it-IT" dirty="0">
                <a:effectLst/>
                <a:latin typeface="Helvetica Neue" panose="02000503000000020004" pitchFamily="2" charset="0"/>
              </a:rPr>
              <a:t> CV </a:t>
            </a:r>
          </a:p>
          <a:p>
            <a:endParaRPr lang="it-IT" dirty="0"/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5031D2F0-0863-DC12-D4A6-99B23582F34F}"/>
              </a:ext>
            </a:extLst>
          </p:cNvPr>
          <p:cNvSpPr/>
          <p:nvPr/>
        </p:nvSpPr>
        <p:spPr>
          <a:xfrm>
            <a:off x="7564509" y="4492232"/>
            <a:ext cx="486554" cy="7707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935785-261F-3922-7BC6-5228C0632F10}"/>
              </a:ext>
            </a:extLst>
          </p:cNvPr>
          <p:cNvSpPr txBox="1"/>
          <p:nvPr/>
        </p:nvSpPr>
        <p:spPr>
          <a:xfrm>
            <a:off x="8295388" y="4508263"/>
            <a:ext cx="400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Split dataset in </a:t>
            </a:r>
            <a:r>
              <a:rPr lang="it-IT" sz="1800" b="0" dirty="0"/>
              <a:t>≤ </a:t>
            </a:r>
            <a:r>
              <a:rPr lang="it-IT" dirty="0"/>
              <a:t>300K and &gt;300K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0954D0-ADB8-0537-9FB2-A26C9071B2D2}"/>
              </a:ext>
            </a:extLst>
          </p:cNvPr>
          <p:cNvSpPr txBox="1"/>
          <p:nvPr/>
        </p:nvSpPr>
        <p:spPr>
          <a:xfrm>
            <a:off x="8295388" y="4877595"/>
            <a:ext cx="320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effectLst/>
                <a:latin typeface="Helvetica Neue" panose="02000503000000020004" pitchFamily="2" charset="0"/>
              </a:rPr>
              <a:t>RandomSearch</a:t>
            </a:r>
            <a:r>
              <a:rPr lang="it-IT" dirty="0">
                <a:effectLst/>
                <a:latin typeface="Helvetica Neue" panose="02000503000000020004" pitchFamily="2" charset="0"/>
              </a:rPr>
              <a:t> CV </a:t>
            </a:r>
          </a:p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CFF602-5F48-0AEA-9C02-15D9366A3415}"/>
              </a:ext>
            </a:extLst>
          </p:cNvPr>
          <p:cNvSpPr txBox="1"/>
          <p:nvPr/>
        </p:nvSpPr>
        <p:spPr>
          <a:xfrm>
            <a:off x="371899" y="2056477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Overall processing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CAC68F2-7E22-EB38-42A9-C46731B161D5}"/>
              </a:ext>
            </a:extLst>
          </p:cNvPr>
          <p:cNvSpPr/>
          <p:nvPr/>
        </p:nvSpPr>
        <p:spPr>
          <a:xfrm>
            <a:off x="4248442" y="5689160"/>
            <a:ext cx="2950972" cy="85309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200900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Linear </a:t>
            </a:r>
            <a:r>
              <a:rPr lang="it-IT" sz="4000" dirty="0" err="1">
                <a:solidFill>
                  <a:schemeClr val="bg1"/>
                </a:solidFill>
              </a:rPr>
              <a:t>Regression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8A8F928-60AF-E4B6-B490-6E30AE84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3" y="2134061"/>
            <a:ext cx="6455570" cy="399071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A9BC4E6-1E70-D655-A68F-6323106CFF7F}"/>
              </a:ext>
            </a:extLst>
          </p:cNvPr>
          <p:cNvSpPr txBox="1"/>
          <p:nvPr/>
        </p:nvSpPr>
        <p:spPr>
          <a:xfrm>
            <a:off x="6974659" y="2067316"/>
            <a:ext cx="504430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Results</a:t>
            </a:r>
            <a:r>
              <a:rPr lang="it-IT" sz="1600" b="1" dirty="0"/>
              <a:t> </a:t>
            </a:r>
            <a:r>
              <a:rPr lang="it-IT" sz="1600" b="1" dirty="0" err="1"/>
              <a:t>Interpretation</a:t>
            </a:r>
            <a:r>
              <a:rPr lang="it-IT" sz="16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Visual Analysis (</a:t>
            </a:r>
            <a:r>
              <a:rPr lang="it-IT" sz="1600" b="1" dirty="0" err="1"/>
              <a:t>Scatter</a:t>
            </a:r>
            <a:r>
              <a:rPr lang="it-IT" sz="1600" b="1" dirty="0"/>
              <a:t> Plot)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red </a:t>
            </a:r>
            <a:r>
              <a:rPr lang="it-IT" sz="1600" dirty="0" err="1"/>
              <a:t>dashed</a:t>
            </a:r>
            <a:r>
              <a:rPr lang="it-IT" sz="1600" dirty="0"/>
              <a:t> line </a:t>
            </a:r>
            <a:r>
              <a:rPr lang="it-IT" sz="1600" dirty="0" err="1"/>
              <a:t>represents</a:t>
            </a:r>
            <a:r>
              <a:rPr lang="it-IT" sz="1600" dirty="0"/>
              <a:t> the </a:t>
            </a:r>
            <a:r>
              <a:rPr lang="it-IT" sz="1600" b="1" dirty="0" err="1"/>
              <a:t>ideal</a:t>
            </a:r>
            <a:r>
              <a:rPr lang="it-IT" sz="1600" b="1" dirty="0"/>
              <a:t> </a:t>
            </a:r>
            <a:r>
              <a:rPr lang="it-IT" sz="1600" b="1" dirty="0" err="1"/>
              <a:t>prediction</a:t>
            </a:r>
            <a:r>
              <a:rPr lang="it-IT" sz="1600" b="1" dirty="0"/>
              <a:t> (y = x)</a:t>
            </a:r>
            <a:r>
              <a:rPr lang="it-IT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predictions</a:t>
            </a:r>
            <a:r>
              <a:rPr lang="it-IT" sz="1600" dirty="0"/>
              <a:t> cluster </a:t>
            </a:r>
            <a:r>
              <a:rPr lang="it-IT" sz="1600" dirty="0" err="1"/>
              <a:t>below</a:t>
            </a:r>
            <a:r>
              <a:rPr lang="it-IT" sz="1600" dirty="0"/>
              <a:t> the line, </a:t>
            </a:r>
            <a:r>
              <a:rPr lang="it-IT" sz="1600" dirty="0" err="1"/>
              <a:t>indicating</a:t>
            </a:r>
            <a:r>
              <a:rPr lang="it-IT" sz="1600" dirty="0"/>
              <a:t> the model </a:t>
            </a:r>
            <a:r>
              <a:rPr lang="it-IT" sz="1600" dirty="0" err="1"/>
              <a:t>tends</a:t>
            </a:r>
            <a:r>
              <a:rPr lang="it-IT" sz="1600" dirty="0"/>
              <a:t> to </a:t>
            </a:r>
            <a:r>
              <a:rPr lang="it-IT" sz="1600" b="1" dirty="0" err="1"/>
              <a:t>underestimate</a:t>
            </a:r>
            <a:r>
              <a:rPr lang="it-IT" sz="1600" b="1" dirty="0"/>
              <a:t> </a:t>
            </a:r>
            <a:r>
              <a:rPr lang="it-IT" sz="1600" b="1" dirty="0" err="1"/>
              <a:t>higher</a:t>
            </a:r>
            <a:r>
              <a:rPr lang="it-IT" sz="1600" b="1" dirty="0"/>
              <a:t> </a:t>
            </a:r>
            <a:r>
              <a:rPr lang="it-IT" sz="1600" b="1" dirty="0" err="1"/>
              <a:t>salaries</a:t>
            </a:r>
            <a:r>
              <a:rPr lang="it-IT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There</a:t>
            </a:r>
            <a:r>
              <a:rPr lang="it-IT" sz="1600" dirty="0"/>
              <a:t> are a </a:t>
            </a:r>
            <a:r>
              <a:rPr lang="it-IT" sz="1600" dirty="0" err="1"/>
              <a:t>few</a:t>
            </a:r>
            <a:r>
              <a:rPr lang="it-IT" sz="1600" dirty="0"/>
              <a:t> </a:t>
            </a:r>
            <a:r>
              <a:rPr lang="it-IT" sz="1600" dirty="0" err="1"/>
              <a:t>extreme</a:t>
            </a:r>
            <a:r>
              <a:rPr lang="it-IT" sz="1600" dirty="0"/>
              <a:t> </a:t>
            </a:r>
            <a:r>
              <a:rPr lang="it-IT" sz="1600" dirty="0" err="1"/>
              <a:t>outliers</a:t>
            </a:r>
            <a:r>
              <a:rPr lang="it-IT" sz="1600" dirty="0"/>
              <a:t> (</a:t>
            </a:r>
            <a:r>
              <a:rPr lang="it-IT" sz="1600" dirty="0" err="1"/>
              <a:t>salaries</a:t>
            </a:r>
            <a:r>
              <a:rPr lang="it-IT" sz="1600" dirty="0"/>
              <a:t> &gt; 300k) </a:t>
            </a:r>
            <a:r>
              <a:rPr lang="it-IT" sz="1600" dirty="0" err="1"/>
              <a:t>poorly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by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Performance </a:t>
            </a:r>
            <a:r>
              <a:rPr lang="it-IT" sz="1600" b="1" dirty="0" err="1"/>
              <a:t>Metrics</a:t>
            </a:r>
            <a:r>
              <a:rPr lang="it-IT" sz="1600" b="1" dirty="0"/>
              <a:t> (Bottom Panel):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MAE</a:t>
            </a:r>
            <a:r>
              <a:rPr lang="it-IT" sz="1600" dirty="0"/>
              <a:t>: 44,758 USD (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error</a:t>
            </a:r>
            <a:r>
              <a:rPr lang="it-IT" sz="1600" dirty="0"/>
              <a:t> in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prediction</a:t>
            </a:r>
            <a:r>
              <a:rPr lang="it-IT" sz="16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RMSE</a:t>
            </a:r>
            <a:r>
              <a:rPr lang="it-IT" sz="1600" dirty="0"/>
              <a:t>: 61,631 USD (</a:t>
            </a:r>
            <a:r>
              <a:rPr lang="it-IT" sz="1600" dirty="0" err="1"/>
              <a:t>penalizes</a:t>
            </a:r>
            <a:r>
              <a:rPr lang="it-IT" sz="1600" dirty="0"/>
              <a:t> </a:t>
            </a:r>
            <a:r>
              <a:rPr lang="it-IT" sz="1600" dirty="0" err="1"/>
              <a:t>larger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R²</a:t>
            </a:r>
            <a:r>
              <a:rPr lang="it-IT" sz="1600" dirty="0"/>
              <a:t>: 0.11 (the model </a:t>
            </a:r>
            <a:r>
              <a:rPr lang="it-IT" sz="1600" dirty="0" err="1"/>
              <a:t>explains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b="1" dirty="0"/>
              <a:t>11% of </a:t>
            </a:r>
            <a:r>
              <a:rPr lang="it-IT" sz="1600" b="1" dirty="0" err="1"/>
              <a:t>variance</a:t>
            </a:r>
            <a:r>
              <a:rPr lang="it-IT" sz="1600" dirty="0"/>
              <a:t>, </a:t>
            </a:r>
            <a:r>
              <a:rPr lang="it-IT" sz="1600" dirty="0" err="1"/>
              <a:t>indicating</a:t>
            </a:r>
            <a:r>
              <a:rPr lang="it-IT" sz="1600" dirty="0"/>
              <a:t> low performance).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4468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Random </a:t>
            </a:r>
            <a:r>
              <a:rPr lang="it-IT" sz="4000" dirty="0" err="1">
                <a:solidFill>
                  <a:schemeClr val="bg1"/>
                </a:solidFill>
              </a:rPr>
              <a:t>Forest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301B7941-073F-914C-AF7E-AF014969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2" y="2274225"/>
            <a:ext cx="6426200" cy="39497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4D4D44-07E5-00E0-32BC-D796A6DDBC0D}"/>
              </a:ext>
            </a:extLst>
          </p:cNvPr>
          <p:cNvSpPr txBox="1"/>
          <p:nvPr/>
        </p:nvSpPr>
        <p:spPr>
          <a:xfrm>
            <a:off x="6595784" y="1845462"/>
            <a:ext cx="55962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600" b="1" dirty="0"/>
              <a:t>General Trend: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The model </a:t>
            </a:r>
            <a:r>
              <a:rPr lang="it-IT" sz="1600" dirty="0" err="1"/>
              <a:t>captures</a:t>
            </a:r>
            <a:r>
              <a:rPr lang="it-IT" sz="1600" dirty="0"/>
              <a:t> some degree of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variation</a:t>
            </a:r>
            <a:r>
              <a:rPr lang="it-IT" sz="1600" dirty="0"/>
              <a:t>,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with high </a:t>
            </a:r>
            <a:r>
              <a:rPr lang="it-IT" sz="1600" dirty="0" err="1"/>
              <a:t>precision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Deviations</a:t>
            </a:r>
            <a:r>
              <a:rPr lang="it-IT" sz="1600" b="1" dirty="0"/>
              <a:t> and </a:t>
            </a:r>
            <a:r>
              <a:rPr lang="it-IT" sz="1600" b="1" dirty="0" err="1"/>
              <a:t>Outliers</a:t>
            </a:r>
            <a:r>
              <a:rPr lang="it-IT" sz="1600" b="1" dirty="0"/>
              <a:t>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For </a:t>
            </a:r>
            <a:r>
              <a:rPr lang="it-IT" sz="1600" dirty="0" err="1"/>
              <a:t>salaries</a:t>
            </a:r>
            <a:r>
              <a:rPr lang="it-IT" sz="1600" dirty="0"/>
              <a:t> </a:t>
            </a:r>
            <a:r>
              <a:rPr lang="it-IT" sz="1600" dirty="0" err="1"/>
              <a:t>above</a:t>
            </a:r>
            <a:r>
              <a:rPr lang="it-IT" sz="1600" dirty="0"/>
              <a:t> </a:t>
            </a:r>
            <a:r>
              <a:rPr lang="it-IT" sz="1600" dirty="0" err="1"/>
              <a:t>approximately</a:t>
            </a:r>
            <a:r>
              <a:rPr lang="it-IT" sz="1600" dirty="0"/>
              <a:t> $300,000, </a:t>
            </a:r>
            <a:r>
              <a:rPr lang="it-IT" sz="1600" dirty="0" err="1"/>
              <a:t>predictions</a:t>
            </a:r>
            <a:r>
              <a:rPr lang="it-IT" sz="1600" dirty="0"/>
              <a:t> </a:t>
            </a:r>
            <a:r>
              <a:rPr lang="it-IT" sz="1600" dirty="0" err="1"/>
              <a:t>tend</a:t>
            </a:r>
            <a:r>
              <a:rPr lang="it-IT" sz="1600" dirty="0"/>
              <a:t> to </a:t>
            </a:r>
            <a:r>
              <a:rPr lang="it-IT" sz="1600" dirty="0" err="1"/>
              <a:t>flatten</a:t>
            </a:r>
            <a:r>
              <a:rPr lang="it-IT" sz="1600" dirty="0"/>
              <a:t>, </a:t>
            </a:r>
            <a:r>
              <a:rPr lang="it-IT" sz="1600" dirty="0" err="1"/>
              <a:t>suggesting</a:t>
            </a:r>
            <a:r>
              <a:rPr lang="it-IT" sz="1600" dirty="0"/>
              <a:t> </a:t>
            </a:r>
            <a:r>
              <a:rPr lang="it-IT" sz="1600" b="1" dirty="0" err="1"/>
              <a:t>underestimation</a:t>
            </a:r>
            <a:r>
              <a:rPr lang="it-IT" sz="1600" dirty="0"/>
              <a:t> of high </a:t>
            </a:r>
            <a:r>
              <a:rPr lang="it-IT" sz="1600" dirty="0" err="1"/>
              <a:t>salaries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Outliers</a:t>
            </a:r>
            <a:r>
              <a:rPr lang="it-IT" sz="1600" dirty="0"/>
              <a:t> are </a:t>
            </a:r>
            <a:r>
              <a:rPr lang="it-IT" sz="1600" dirty="0" err="1"/>
              <a:t>present</a:t>
            </a:r>
            <a:r>
              <a:rPr lang="it-IT" sz="1600" dirty="0"/>
              <a:t>, </a:t>
            </a:r>
            <a:r>
              <a:rPr lang="it-IT" sz="1600" dirty="0" err="1"/>
              <a:t>particularly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ranges, </a:t>
            </a:r>
            <a:r>
              <a:rPr lang="it-IT" sz="1600" dirty="0" err="1"/>
              <a:t>where</a:t>
            </a:r>
            <a:r>
              <a:rPr lang="it-IT" sz="1600" dirty="0"/>
              <a:t> the model </a:t>
            </a:r>
            <a:r>
              <a:rPr lang="it-IT" sz="1600" dirty="0" err="1"/>
              <a:t>struggles</a:t>
            </a:r>
            <a:r>
              <a:rPr lang="it-IT" sz="1600" dirty="0"/>
              <a:t> to make accurate </a:t>
            </a:r>
            <a:r>
              <a:rPr lang="it-IT" sz="1600" dirty="0" err="1"/>
              <a:t>predictions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/>
              <a:t>Evaluation </a:t>
            </a:r>
            <a:r>
              <a:rPr lang="it-IT" sz="1600" b="1" dirty="0" err="1"/>
              <a:t>Metrics</a:t>
            </a:r>
            <a:r>
              <a:rPr lang="it-IT" sz="1600" b="1" dirty="0"/>
              <a:t>: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 err="1"/>
              <a:t>Mean</a:t>
            </a:r>
            <a:r>
              <a:rPr lang="it-IT" sz="1600" b="1" dirty="0"/>
              <a:t> Absolute </a:t>
            </a:r>
            <a:r>
              <a:rPr lang="it-IT" sz="1600" b="1" dirty="0" err="1"/>
              <a:t>Error</a:t>
            </a:r>
            <a:r>
              <a:rPr lang="it-IT" sz="1600" b="1" dirty="0"/>
              <a:t> (MAE):</a:t>
            </a:r>
            <a:r>
              <a:rPr lang="it-IT" sz="1600" dirty="0"/>
              <a:t> $43,018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/>
              <a:t>Root </a:t>
            </a:r>
            <a:r>
              <a:rPr lang="it-IT" sz="1600" b="1" dirty="0" err="1"/>
              <a:t>Mean</a:t>
            </a:r>
            <a:r>
              <a:rPr lang="it-IT" sz="1600" b="1" dirty="0"/>
              <a:t> </a:t>
            </a:r>
            <a:r>
              <a:rPr lang="it-IT" sz="1600" b="1" dirty="0" err="1"/>
              <a:t>Squared</a:t>
            </a:r>
            <a:r>
              <a:rPr lang="it-IT" sz="1600" b="1" dirty="0"/>
              <a:t> </a:t>
            </a:r>
            <a:r>
              <a:rPr lang="it-IT" sz="1600" b="1" dirty="0" err="1"/>
              <a:t>Error</a:t>
            </a:r>
            <a:r>
              <a:rPr lang="it-IT" sz="1600" b="1" dirty="0"/>
              <a:t> (RMSE):</a:t>
            </a:r>
            <a:r>
              <a:rPr lang="it-IT" sz="1600" dirty="0"/>
              <a:t> $57,973 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/>
              <a:t>R² (</a:t>
            </a:r>
            <a:r>
              <a:rPr lang="it-IT" sz="1600" b="1" dirty="0" err="1"/>
              <a:t>R-Squared</a:t>
            </a:r>
            <a:r>
              <a:rPr lang="it-IT" sz="1600" b="1" dirty="0"/>
              <a:t>):</a:t>
            </a:r>
            <a:r>
              <a:rPr lang="it-IT" sz="1600" dirty="0"/>
              <a:t> 0.21 – </a:t>
            </a:r>
            <a:r>
              <a:rPr lang="it-IT" sz="1600" dirty="0" err="1"/>
              <a:t>Indicates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b="1" dirty="0"/>
              <a:t>21% of the </a:t>
            </a:r>
            <a:r>
              <a:rPr lang="it-IT" sz="1600" b="1" dirty="0" err="1"/>
              <a:t>variance</a:t>
            </a:r>
            <a:r>
              <a:rPr lang="it-IT" sz="1600" dirty="0"/>
              <a:t> in </a:t>
            </a:r>
            <a:r>
              <a:rPr lang="it-IT" sz="1600" dirty="0" err="1"/>
              <a:t>salaries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explained</a:t>
            </a:r>
            <a:r>
              <a:rPr lang="it-IT" sz="1600" dirty="0"/>
              <a:t> by the model.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relatively</a:t>
            </a:r>
            <a:r>
              <a:rPr lang="it-IT" sz="1600" dirty="0"/>
              <a:t> low, </a:t>
            </a:r>
            <a:r>
              <a:rPr lang="it-IT" sz="1600" dirty="0" err="1"/>
              <a:t>showing</a:t>
            </a:r>
            <a:r>
              <a:rPr lang="it-IT" sz="1600" dirty="0"/>
              <a:t> room for </a:t>
            </a:r>
            <a:r>
              <a:rPr lang="it-IT" sz="1600" dirty="0" err="1"/>
              <a:t>improvement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193730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Random </a:t>
            </a:r>
            <a:r>
              <a:rPr lang="it-IT" sz="4000" dirty="0" err="1">
                <a:solidFill>
                  <a:schemeClr val="bg1"/>
                </a:solidFill>
              </a:rPr>
              <a:t>Forest</a:t>
            </a:r>
            <a:r>
              <a:rPr lang="it-IT" sz="4000" dirty="0">
                <a:solidFill>
                  <a:schemeClr val="bg1"/>
                </a:solidFill>
              </a:rPr>
              <a:t>  split </a:t>
            </a:r>
            <a:r>
              <a:rPr lang="it-IT" sz="4000" dirty="0" err="1">
                <a:solidFill>
                  <a:schemeClr val="bg1"/>
                </a:solidFill>
              </a:rPr>
              <a:t>value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4D4D44-07E5-00E0-32BC-D796A6DDBC0D}"/>
              </a:ext>
            </a:extLst>
          </p:cNvPr>
          <p:cNvSpPr txBox="1"/>
          <p:nvPr/>
        </p:nvSpPr>
        <p:spPr>
          <a:xfrm>
            <a:off x="91142" y="4916047"/>
            <a:ext cx="13223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Results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Salaries</a:t>
            </a:r>
            <a:r>
              <a:rPr lang="it-IT" b="1" dirty="0"/>
              <a:t> ≤ $300K: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Model shows </a:t>
            </a:r>
            <a:r>
              <a:rPr lang="it-IT" dirty="0" err="1"/>
              <a:t>reasonable</a:t>
            </a:r>
            <a:r>
              <a:rPr lang="it-IT" dirty="0"/>
              <a:t> </a:t>
            </a:r>
            <a:r>
              <a:rPr lang="it-IT" dirty="0" err="1"/>
              <a:t>predictive</a:t>
            </a:r>
            <a:r>
              <a:rPr lang="it-IT" dirty="0"/>
              <a:t> capability with an R² of </a:t>
            </a:r>
            <a:r>
              <a:rPr lang="it-IT" b="1" dirty="0"/>
              <a:t>0.22</a:t>
            </a:r>
            <a:r>
              <a:rPr lang="it-IT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Errors</a:t>
            </a:r>
            <a:r>
              <a:rPr lang="it-IT" dirty="0"/>
              <a:t> are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relatively</a:t>
            </a:r>
            <a:r>
              <a:rPr lang="it-IT" dirty="0"/>
              <a:t> </a:t>
            </a:r>
            <a:r>
              <a:rPr lang="it-IT" dirty="0" err="1"/>
              <a:t>consistently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some </a:t>
            </a:r>
            <a:r>
              <a:rPr lang="it-IT" dirty="0" err="1"/>
              <a:t>underestimation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salary</a:t>
            </a:r>
            <a:r>
              <a:rPr lang="it-IT" dirty="0"/>
              <a:t> </a:t>
            </a:r>
            <a:r>
              <a:rPr lang="it-IT" dirty="0" err="1"/>
              <a:t>levels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Salaries</a:t>
            </a:r>
            <a:r>
              <a:rPr lang="it-IT" b="1" dirty="0"/>
              <a:t> &gt; $300K: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Model </a:t>
            </a:r>
            <a:r>
              <a:rPr lang="it-IT" dirty="0" err="1"/>
              <a:t>struggles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for high </a:t>
            </a:r>
            <a:r>
              <a:rPr lang="it-IT" dirty="0" err="1"/>
              <a:t>salaries</a:t>
            </a:r>
            <a:r>
              <a:rPr lang="it-IT" dirty="0"/>
              <a:t>, with an R² of </a:t>
            </a:r>
            <a:r>
              <a:rPr lang="it-IT" b="1" dirty="0"/>
              <a:t>-6.04</a:t>
            </a:r>
            <a:r>
              <a:rPr lang="it-IT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suggests</a:t>
            </a:r>
            <a:r>
              <a:rPr lang="it-IT" dirty="0"/>
              <a:t> the </a:t>
            </a:r>
            <a:r>
              <a:rPr lang="it-IT" dirty="0" err="1"/>
              <a:t>need</a:t>
            </a:r>
            <a:r>
              <a:rPr lang="it-IT" dirty="0"/>
              <a:t> for more training data or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for </a:t>
            </a:r>
            <a:r>
              <a:rPr lang="it-IT" dirty="0" err="1"/>
              <a:t>extreme</a:t>
            </a:r>
            <a:r>
              <a:rPr lang="it-IT" dirty="0"/>
              <a:t> </a:t>
            </a:r>
            <a:r>
              <a:rPr lang="it-IT" dirty="0" err="1"/>
              <a:t>salaries</a:t>
            </a:r>
            <a:r>
              <a:rPr lang="it-IT" dirty="0"/>
              <a:t>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643E247E-AA0E-D50D-6C7E-D730F8C5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" y="1709872"/>
            <a:ext cx="5334138" cy="3295547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7455FA4-AF13-FD9C-41D3-CBAE755AF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15" y="1755833"/>
            <a:ext cx="5244097" cy="3229533"/>
          </a:xfrm>
          <a:prstGeom prst="rect">
            <a:avLst/>
          </a:prstGeom>
        </p:spPr>
      </p:pic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55E029C0-41FD-8DE9-50C4-8C5ECC0B304A}"/>
              </a:ext>
            </a:extLst>
          </p:cNvPr>
          <p:cNvCxnSpPr>
            <a:cxnSpLocks/>
          </p:cNvCxnSpPr>
          <p:nvPr/>
        </p:nvCxnSpPr>
        <p:spPr>
          <a:xfrm>
            <a:off x="5747745" y="2589732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3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Feature </a:t>
            </a:r>
            <a:r>
              <a:rPr lang="it-IT" sz="4000" dirty="0" err="1">
                <a:solidFill>
                  <a:schemeClr val="bg1"/>
                </a:solidFill>
              </a:rPr>
              <a:t>Selection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3598C5-9C2F-1D29-BD42-85D4E3DBACEF}"/>
              </a:ext>
            </a:extLst>
          </p:cNvPr>
          <p:cNvSpPr txBox="1"/>
          <p:nvPr/>
        </p:nvSpPr>
        <p:spPr>
          <a:xfrm>
            <a:off x="114335" y="3791423"/>
            <a:ext cx="598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2. </a:t>
            </a:r>
            <a:r>
              <a:rPr lang="it-IT" sz="1600" b="1" dirty="0" err="1"/>
              <a:t>Permutation</a:t>
            </a:r>
            <a:r>
              <a:rPr lang="it-IT" sz="1600" b="1" dirty="0"/>
              <a:t> </a:t>
            </a:r>
            <a:r>
              <a:rPr lang="it-IT" sz="1600" b="1" dirty="0" err="1"/>
              <a:t>Importance</a:t>
            </a:r>
            <a:endParaRPr lang="it-IT" sz="1600" b="1" dirty="0"/>
          </a:p>
          <a:p>
            <a:endParaRPr lang="it-IT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A58D52-DB08-16E0-B438-76BDC34A5469}"/>
              </a:ext>
            </a:extLst>
          </p:cNvPr>
          <p:cNvSpPr txBox="1"/>
          <p:nvPr/>
        </p:nvSpPr>
        <p:spPr>
          <a:xfrm>
            <a:off x="154168" y="4394770"/>
            <a:ext cx="59272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3. Recursive Feature </a:t>
            </a:r>
            <a:r>
              <a:rPr lang="it-IT" sz="1600" b="1" dirty="0" err="1"/>
              <a:t>Elimination</a:t>
            </a:r>
            <a:r>
              <a:rPr lang="it-IT" sz="1600" b="1" dirty="0"/>
              <a:t> (RFE)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How </a:t>
            </a:r>
            <a:r>
              <a:rPr lang="it-IT" sz="1400" b="1" dirty="0" err="1"/>
              <a:t>it</a:t>
            </a:r>
            <a:r>
              <a:rPr lang="it-IT" sz="1400" b="1" dirty="0"/>
              <a:t> Works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RFE </a:t>
            </a:r>
            <a:r>
              <a:rPr lang="it-IT" sz="1400" dirty="0" err="1"/>
              <a:t>recursively</a:t>
            </a:r>
            <a:r>
              <a:rPr lang="it-IT" sz="1400" dirty="0"/>
              <a:t> </a:t>
            </a:r>
            <a:r>
              <a:rPr lang="it-IT" sz="1400" b="1" dirty="0" err="1"/>
              <a:t>removes</a:t>
            </a:r>
            <a:r>
              <a:rPr lang="it-IT" sz="1400" dirty="0"/>
              <a:t> the </a:t>
            </a:r>
            <a:r>
              <a:rPr lang="it-IT" sz="1400" b="1" dirty="0" err="1"/>
              <a:t>least</a:t>
            </a:r>
            <a:r>
              <a:rPr lang="it-IT" sz="1400" b="1" dirty="0"/>
              <a:t> </a:t>
            </a:r>
            <a:r>
              <a:rPr lang="it-IT" sz="1400" b="1" dirty="0" err="1"/>
              <a:t>important</a:t>
            </a:r>
            <a:r>
              <a:rPr lang="it-IT" sz="1400" b="1" dirty="0"/>
              <a:t> features </a:t>
            </a:r>
            <a:r>
              <a:rPr lang="it-IT" sz="1400" dirty="0"/>
              <a:t>by training the model </a:t>
            </a:r>
            <a:r>
              <a:rPr lang="it-IT" sz="1400" b="1" dirty="0" err="1"/>
              <a:t>iteratively</a:t>
            </a:r>
            <a:r>
              <a:rPr lang="it-IT" sz="1400" dirty="0"/>
              <a:t>.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continues</a:t>
            </a:r>
            <a:r>
              <a:rPr lang="it-IT" sz="1400" dirty="0"/>
              <a:t> </a:t>
            </a:r>
            <a:r>
              <a:rPr lang="it-IT" sz="1400" dirty="0" err="1"/>
              <a:t>until</a:t>
            </a:r>
            <a:r>
              <a:rPr lang="it-IT" sz="1400" dirty="0"/>
              <a:t> the </a:t>
            </a:r>
            <a:r>
              <a:rPr lang="it-IT" sz="1400" dirty="0" err="1"/>
              <a:t>desired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of features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selected</a:t>
            </a:r>
            <a:r>
              <a:rPr lang="it-IT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/>
              <a:t>Results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The top 10 features </a:t>
            </a:r>
            <a:r>
              <a:rPr lang="it-IT" sz="1400" dirty="0" err="1"/>
              <a:t>selected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RFE </a:t>
            </a:r>
            <a:r>
              <a:rPr lang="it-IT" sz="1400" dirty="0" err="1"/>
              <a:t>align</a:t>
            </a:r>
            <a:r>
              <a:rPr lang="it-IT" sz="1400" dirty="0"/>
              <a:t> with the </a:t>
            </a:r>
            <a:r>
              <a:rPr lang="it-IT" sz="1400" dirty="0" err="1"/>
              <a:t>results</a:t>
            </a:r>
            <a:r>
              <a:rPr lang="it-IT" sz="1400" dirty="0"/>
              <a:t> of Feature </a:t>
            </a:r>
            <a:r>
              <a:rPr lang="it-IT" sz="1400" dirty="0" err="1"/>
              <a:t>Importance</a:t>
            </a:r>
            <a:r>
              <a:rPr lang="it-IT" sz="1400" dirty="0"/>
              <a:t> and </a:t>
            </a:r>
            <a:r>
              <a:rPr lang="it-IT" sz="1400" dirty="0" err="1"/>
              <a:t>Permutation</a:t>
            </a:r>
            <a:r>
              <a:rPr lang="it-IT" sz="1400" dirty="0"/>
              <a:t> </a:t>
            </a:r>
            <a:r>
              <a:rPr lang="it-IT" sz="1400" dirty="0" err="1"/>
              <a:t>Importance</a:t>
            </a:r>
            <a:r>
              <a:rPr lang="it-IT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method</a:t>
            </a:r>
            <a:r>
              <a:rPr lang="it-IT" sz="1400" dirty="0"/>
              <a:t> </a:t>
            </a:r>
            <a:r>
              <a:rPr lang="it-IT" sz="1400" dirty="0" err="1"/>
              <a:t>reinforced</a:t>
            </a:r>
            <a:r>
              <a:rPr lang="it-IT" sz="1400" dirty="0"/>
              <a:t> the </a:t>
            </a:r>
            <a:r>
              <a:rPr lang="it-IT" sz="1400" dirty="0" err="1"/>
              <a:t>significance</a:t>
            </a:r>
            <a:r>
              <a:rPr lang="it-IT" sz="1400" dirty="0"/>
              <a:t> of </a:t>
            </a:r>
            <a:r>
              <a:rPr lang="it-IT" sz="1400" b="1" dirty="0"/>
              <a:t>job </a:t>
            </a:r>
            <a:r>
              <a:rPr lang="it-IT" sz="1400" b="1" dirty="0" err="1"/>
              <a:t>title</a:t>
            </a:r>
            <a:r>
              <a:rPr lang="it-IT" sz="1400" dirty="0"/>
              <a:t>,</a:t>
            </a:r>
            <a:r>
              <a:rPr lang="it-IT" sz="1400" b="1" dirty="0"/>
              <a:t> </a:t>
            </a:r>
            <a:r>
              <a:rPr lang="it-IT" sz="1400" b="1" dirty="0" err="1"/>
              <a:t>salary</a:t>
            </a:r>
            <a:r>
              <a:rPr lang="it-IT" sz="1400" b="1" dirty="0"/>
              <a:t> </a:t>
            </a:r>
            <a:r>
              <a:rPr lang="it-IT" sz="1400" b="1" dirty="0" err="1"/>
              <a:t>currency</a:t>
            </a:r>
            <a:r>
              <a:rPr lang="it-IT" sz="1400" dirty="0"/>
              <a:t>, and </a:t>
            </a:r>
            <a:r>
              <a:rPr lang="it-IT" sz="1400" b="1" dirty="0" err="1"/>
              <a:t>experience</a:t>
            </a:r>
            <a:r>
              <a:rPr lang="it-IT" sz="1400" b="1" dirty="0"/>
              <a:t> </a:t>
            </a:r>
            <a:r>
              <a:rPr lang="it-IT" sz="1400" b="1" dirty="0" err="1"/>
              <a:t>level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pic>
        <p:nvPicPr>
          <p:cNvPr id="16" name="Immagine 15" descr="Immagine che contiene testo, numero, Carattere, linea&#10;&#10;Descrizione generata automaticamente">
            <a:extLst>
              <a:ext uri="{FF2B5EF4-FFF2-40B4-BE49-F238E27FC236}">
                <a16:creationId xmlns:a16="http://schemas.microsoft.com/office/drawing/2014/main" id="{1DAC99ED-7078-1B8C-AC47-BCE6E3A3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48" y="4216131"/>
            <a:ext cx="5102726" cy="260171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85AB782-98FD-8C54-F068-4A4F9BF44D6F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AF65CCDC-D620-B3FE-D216-EA65B1CC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26" y="1191055"/>
            <a:ext cx="5102726" cy="2610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68E48B-6FCD-AC90-8C10-3FAA460D7B3C}"/>
              </a:ext>
            </a:extLst>
          </p:cNvPr>
          <p:cNvSpPr txBox="1"/>
          <p:nvPr/>
        </p:nvSpPr>
        <p:spPr>
          <a:xfrm>
            <a:off x="114335" y="1142240"/>
            <a:ext cx="631854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1. Random </a:t>
            </a:r>
            <a:r>
              <a:rPr lang="it-IT" sz="1600" b="1" dirty="0" err="1"/>
              <a:t>Forest</a:t>
            </a:r>
            <a:r>
              <a:rPr lang="it-IT" sz="1600" b="1" dirty="0"/>
              <a:t> Feature </a:t>
            </a:r>
            <a:r>
              <a:rPr lang="it-IT" sz="1600" b="1" dirty="0" err="1"/>
              <a:t>Importance</a:t>
            </a:r>
            <a:endParaRPr lang="it-IT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How </a:t>
            </a:r>
            <a:r>
              <a:rPr lang="it-IT" sz="1400" b="1" dirty="0" err="1"/>
              <a:t>it</a:t>
            </a:r>
            <a:r>
              <a:rPr lang="it-IT" sz="1400" b="1" dirty="0"/>
              <a:t> Works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Random </a:t>
            </a:r>
            <a:r>
              <a:rPr lang="it-IT" sz="1400" dirty="0" err="1"/>
              <a:t>Forest</a:t>
            </a:r>
            <a:r>
              <a:rPr lang="it-IT" sz="1400" dirty="0"/>
              <a:t> </a:t>
            </a:r>
            <a:r>
              <a:rPr lang="it-IT" sz="1400" dirty="0" err="1"/>
              <a:t>provides</a:t>
            </a:r>
            <a:r>
              <a:rPr lang="it-IT" sz="1400" dirty="0"/>
              <a:t> a </a:t>
            </a:r>
            <a:r>
              <a:rPr lang="it-IT" sz="1400" dirty="0" err="1"/>
              <a:t>built</a:t>
            </a:r>
            <a:r>
              <a:rPr lang="it-IT" sz="1400" dirty="0"/>
              <a:t>-in feature </a:t>
            </a:r>
            <a:r>
              <a:rPr lang="it-IT" sz="1400" dirty="0" err="1"/>
              <a:t>importance</a:t>
            </a:r>
            <a:r>
              <a:rPr lang="it-IT" sz="1400" dirty="0"/>
              <a:t> </a:t>
            </a:r>
            <a:r>
              <a:rPr lang="it-IT" sz="1400" dirty="0" err="1"/>
              <a:t>mechanism</a:t>
            </a:r>
            <a:r>
              <a:rPr lang="it-IT" sz="1400" dirty="0"/>
              <a:t> by </a:t>
            </a:r>
            <a:r>
              <a:rPr lang="it-IT" sz="1400" dirty="0" err="1"/>
              <a:t>calculating</a:t>
            </a:r>
            <a:r>
              <a:rPr lang="it-IT" sz="1400" dirty="0"/>
              <a:t> </a:t>
            </a:r>
            <a:r>
              <a:rPr lang="it-IT" sz="1400" dirty="0" err="1"/>
              <a:t>how</a:t>
            </a:r>
            <a:r>
              <a:rPr lang="it-IT" sz="1400" dirty="0"/>
              <a:t> </a:t>
            </a:r>
            <a:r>
              <a:rPr lang="it-IT" sz="1400" dirty="0" err="1"/>
              <a:t>much</a:t>
            </a:r>
            <a:r>
              <a:rPr lang="it-IT" sz="1400" dirty="0"/>
              <a:t>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b="1" dirty="0"/>
              <a:t>feature </a:t>
            </a:r>
            <a:r>
              <a:rPr lang="it-IT" sz="1400" b="1" dirty="0" err="1"/>
              <a:t>decreases</a:t>
            </a:r>
            <a:r>
              <a:rPr lang="it-IT" sz="1400" b="1" dirty="0"/>
              <a:t> the </a:t>
            </a:r>
            <a:r>
              <a:rPr lang="it-IT" sz="1400" b="1" dirty="0" err="1"/>
              <a:t>impurity</a:t>
            </a:r>
            <a:r>
              <a:rPr lang="it-IT" sz="1400" b="1" dirty="0"/>
              <a:t> (Gini or </a:t>
            </a:r>
            <a:r>
              <a:rPr lang="it-IT" sz="1400" b="1" dirty="0" err="1"/>
              <a:t>variance</a:t>
            </a:r>
            <a:r>
              <a:rPr lang="it-IT" sz="1400" b="1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/>
              <a:t>Results</a:t>
            </a:r>
            <a:r>
              <a:rPr lang="it-IT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The </a:t>
            </a:r>
            <a:r>
              <a:rPr lang="it-IT" sz="1400" dirty="0" err="1"/>
              <a:t>most</a:t>
            </a:r>
            <a:r>
              <a:rPr lang="it-IT" sz="1400" dirty="0"/>
              <a:t> </a:t>
            </a:r>
            <a:r>
              <a:rPr lang="it-IT" sz="1400" dirty="0" err="1"/>
              <a:t>important</a:t>
            </a:r>
            <a:r>
              <a:rPr lang="it-IT" sz="1400" dirty="0"/>
              <a:t> features </a:t>
            </a:r>
            <a:r>
              <a:rPr lang="it-IT" sz="1400" dirty="0" err="1"/>
              <a:t>were</a:t>
            </a:r>
            <a:r>
              <a:rPr lang="it-IT" sz="1400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it-IT" sz="1400" b="1" dirty="0" err="1"/>
              <a:t>oe</a:t>
            </a:r>
            <a:r>
              <a:rPr lang="it-IT" sz="1400" b="1" dirty="0"/>
              <a:t>__</a:t>
            </a:r>
            <a:r>
              <a:rPr lang="it-IT" sz="1400" b="1" dirty="0" err="1"/>
              <a:t>job_title</a:t>
            </a:r>
            <a:r>
              <a:rPr lang="it-IT" sz="1400" dirty="0"/>
              <a:t> - </a:t>
            </a:r>
            <a:r>
              <a:rPr lang="it-IT" sz="1400" b="1" dirty="0" err="1"/>
              <a:t>ohe</a:t>
            </a:r>
            <a:r>
              <a:rPr lang="it-IT" sz="1400" b="1" dirty="0"/>
              <a:t>__</a:t>
            </a:r>
            <a:r>
              <a:rPr lang="it-IT" sz="1400" b="1" dirty="0" err="1"/>
              <a:t>salary_currency_USD</a:t>
            </a:r>
            <a:r>
              <a:rPr lang="it-IT" sz="1400" b="1" dirty="0"/>
              <a:t>- </a:t>
            </a:r>
            <a:r>
              <a:rPr lang="it-IT" sz="1400" b="1" dirty="0" err="1"/>
              <a:t>oe</a:t>
            </a:r>
            <a:r>
              <a:rPr lang="it-IT" sz="1400" b="1" dirty="0"/>
              <a:t>__</a:t>
            </a:r>
            <a:r>
              <a:rPr lang="it-IT" sz="1400" b="1" dirty="0" err="1"/>
              <a:t>experience_level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Other</a:t>
            </a:r>
            <a:r>
              <a:rPr lang="it-IT" sz="1400" dirty="0"/>
              <a:t> </a:t>
            </a:r>
            <a:r>
              <a:rPr lang="it-IT" sz="1400" dirty="0" err="1"/>
              <a:t>factors</a:t>
            </a:r>
            <a:r>
              <a:rPr lang="it-IT" sz="1400" dirty="0"/>
              <a:t>, </a:t>
            </a:r>
            <a:r>
              <a:rPr lang="it-IT" sz="1400" dirty="0" err="1"/>
              <a:t>such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</a:t>
            </a:r>
            <a:r>
              <a:rPr lang="it-IT" sz="1400" b="1" dirty="0"/>
              <a:t>company size</a:t>
            </a:r>
            <a:r>
              <a:rPr lang="it-IT" sz="1400" dirty="0"/>
              <a:t> and </a:t>
            </a:r>
            <a:r>
              <a:rPr lang="it-IT" sz="1400" b="1" dirty="0"/>
              <a:t>location</a:t>
            </a:r>
            <a:r>
              <a:rPr lang="it-IT" sz="1400" dirty="0"/>
              <a:t>, </a:t>
            </a:r>
            <a:r>
              <a:rPr lang="it-IT" sz="1400" dirty="0" err="1"/>
              <a:t>had</a:t>
            </a:r>
            <a:r>
              <a:rPr lang="it-IT" sz="1400" dirty="0"/>
              <a:t> </a:t>
            </a:r>
            <a:r>
              <a:rPr lang="it-IT" sz="1400" dirty="0" err="1"/>
              <a:t>lower</a:t>
            </a:r>
            <a:r>
              <a:rPr lang="it-IT" sz="1400" dirty="0"/>
              <a:t> </a:t>
            </a:r>
            <a:r>
              <a:rPr lang="it-IT" sz="1400" dirty="0" err="1"/>
              <a:t>importance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62370800-D1CC-84A5-693E-AC86C21A0178}"/>
              </a:ext>
            </a:extLst>
          </p:cNvPr>
          <p:cNvCxnSpPr>
            <a:cxnSpLocks/>
          </p:cNvCxnSpPr>
          <p:nvPr/>
        </p:nvCxnSpPr>
        <p:spPr>
          <a:xfrm>
            <a:off x="8186145" y="3956550"/>
            <a:ext cx="212892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966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</a:t>
            </a:r>
            <a:r>
              <a:rPr lang="it-IT" sz="4000" dirty="0" err="1">
                <a:solidFill>
                  <a:schemeClr val="bg1"/>
                </a:solidFill>
              </a:rPr>
              <a:t>RandomSearch</a:t>
            </a:r>
            <a:r>
              <a:rPr lang="it-IT" sz="4000" dirty="0">
                <a:solidFill>
                  <a:schemeClr val="bg1"/>
                </a:solidFill>
              </a:rPr>
              <a:t> CV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85AB782-98FD-8C54-F068-4A4F9BF44D6F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D4FC51-DD55-4E22-2B69-EED36DF43FEC}"/>
              </a:ext>
            </a:extLst>
          </p:cNvPr>
          <p:cNvSpPr txBox="1"/>
          <p:nvPr/>
        </p:nvSpPr>
        <p:spPr>
          <a:xfrm>
            <a:off x="0" y="1158607"/>
            <a:ext cx="64201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Hyperparameters</a:t>
            </a:r>
            <a:r>
              <a:rPr lang="it-IT" sz="1400" b="1" dirty="0"/>
              <a:t> </a:t>
            </a:r>
            <a:r>
              <a:rPr lang="it-IT" sz="1400" b="1" dirty="0" err="1"/>
              <a:t>Explained</a:t>
            </a:r>
            <a:r>
              <a:rPr lang="it-IT" sz="1400" b="1" dirty="0"/>
              <a:t>:</a:t>
            </a:r>
          </a:p>
          <a:p>
            <a:pPr>
              <a:buFont typeface="+mj-lt"/>
              <a:buAutoNum type="arabicPeriod"/>
            </a:pPr>
            <a:r>
              <a:rPr lang="it-IT" sz="1400" b="1" dirty="0" err="1"/>
              <a:t>n_estimators</a:t>
            </a:r>
            <a:r>
              <a:rPr lang="it-IT" sz="1400" dirty="0"/>
              <a:t> – </a:t>
            </a:r>
            <a:r>
              <a:rPr lang="it-IT" sz="1400" dirty="0" err="1"/>
              <a:t>Number</a:t>
            </a:r>
            <a:r>
              <a:rPr lang="it-IT" sz="1400" dirty="0"/>
              <a:t> of </a:t>
            </a:r>
            <a:r>
              <a:rPr lang="it-IT" sz="1400" dirty="0" err="1"/>
              <a:t>trees</a:t>
            </a:r>
            <a:r>
              <a:rPr lang="it-IT" sz="1400" dirty="0"/>
              <a:t> in the </a:t>
            </a:r>
            <a:r>
              <a:rPr lang="it-IT" sz="1400" dirty="0" err="1"/>
              <a:t>forest</a:t>
            </a:r>
            <a:r>
              <a:rPr lang="it-IT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[100, 200, 300, 400]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300</a:t>
            </a:r>
            <a:endParaRPr lang="it-IT" sz="1400" dirty="0"/>
          </a:p>
          <a:p>
            <a:pPr>
              <a:buFont typeface="+mj-lt"/>
              <a:buAutoNum type="arabicPeriod"/>
            </a:pPr>
            <a:r>
              <a:rPr lang="it-IT" sz="1400" b="1" dirty="0" err="1"/>
              <a:t>max_depth</a:t>
            </a:r>
            <a:r>
              <a:rPr lang="it-IT" sz="1400" dirty="0"/>
              <a:t> – Maximum </a:t>
            </a:r>
            <a:r>
              <a:rPr lang="it-IT" sz="1400" dirty="0" err="1"/>
              <a:t>depth</a:t>
            </a:r>
            <a:r>
              <a:rPr lang="it-IT" sz="1400" dirty="0"/>
              <a:t> of the </a:t>
            </a:r>
            <a:r>
              <a:rPr lang="it-IT" sz="1400" dirty="0" err="1"/>
              <a:t>individual</a:t>
            </a:r>
            <a:r>
              <a:rPr lang="it-IT" sz="1400" dirty="0"/>
              <a:t> </a:t>
            </a:r>
            <a:r>
              <a:rPr lang="it-IT" sz="1400" dirty="0" err="1"/>
              <a:t>decision</a:t>
            </a:r>
            <a:r>
              <a:rPr lang="it-IT" sz="1400" dirty="0"/>
              <a:t> </a:t>
            </a:r>
            <a:r>
              <a:rPr lang="it-IT" sz="1400" dirty="0" err="1"/>
              <a:t>trees</a:t>
            </a:r>
            <a:r>
              <a:rPr lang="it-IT" sz="1400" dirty="0"/>
              <a:t>. (</a:t>
            </a:r>
            <a:r>
              <a:rPr lang="it-IT" sz="1400" dirty="0" err="1"/>
              <a:t>Prevent</a:t>
            </a:r>
            <a:r>
              <a:rPr lang="it-IT" sz="1400" dirty="0"/>
              <a:t> </a:t>
            </a:r>
            <a:r>
              <a:rPr lang="it-IT" sz="1400" dirty="0" err="1"/>
              <a:t>overfitting</a:t>
            </a:r>
            <a:r>
              <a:rPr lang="it-IT" sz="14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[10, 20, 30, 50, None]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30</a:t>
            </a:r>
            <a:endParaRPr lang="it-IT" sz="1400" dirty="0"/>
          </a:p>
          <a:p>
            <a:pPr>
              <a:buFont typeface="+mj-lt"/>
              <a:buAutoNum type="arabicPeriod"/>
            </a:pPr>
            <a:r>
              <a:rPr lang="it-IT" sz="1400" b="1" dirty="0" err="1"/>
              <a:t>min_samples_split</a:t>
            </a:r>
            <a:r>
              <a:rPr lang="it-IT" sz="1400" dirty="0"/>
              <a:t> – Minimum </a:t>
            </a:r>
            <a:r>
              <a:rPr lang="it-IT" sz="1400" dirty="0" err="1"/>
              <a:t>number</a:t>
            </a:r>
            <a:r>
              <a:rPr lang="it-IT" sz="1400" dirty="0"/>
              <a:t> of samples </a:t>
            </a:r>
            <a:r>
              <a:rPr lang="it-IT" sz="1400" dirty="0" err="1"/>
              <a:t>required</a:t>
            </a:r>
            <a:r>
              <a:rPr lang="it-IT" sz="1400" dirty="0"/>
              <a:t> to split an </a:t>
            </a:r>
            <a:r>
              <a:rPr lang="it-IT" sz="1400" dirty="0" err="1"/>
              <a:t>internal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[2, 5, 10]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2</a:t>
            </a:r>
            <a:r>
              <a:rPr lang="it-IT" sz="1400" dirty="0"/>
              <a:t> (aggressive </a:t>
            </a:r>
            <a:r>
              <a:rPr lang="it-IT" sz="1400" dirty="0" err="1"/>
              <a:t>splits</a:t>
            </a:r>
            <a:r>
              <a:rPr lang="it-IT" sz="1400" dirty="0"/>
              <a:t> to </a:t>
            </a:r>
            <a:r>
              <a:rPr lang="it-IT" sz="1400" dirty="0" err="1"/>
              <a:t>prevent</a:t>
            </a:r>
            <a:r>
              <a:rPr lang="it-IT" sz="1400" dirty="0"/>
              <a:t> </a:t>
            </a:r>
            <a:r>
              <a:rPr lang="it-IT" sz="1400" dirty="0" err="1"/>
              <a:t>underfitting</a:t>
            </a:r>
            <a:r>
              <a:rPr lang="it-IT" sz="1400" dirty="0"/>
              <a:t>)</a:t>
            </a:r>
          </a:p>
          <a:p>
            <a:pPr>
              <a:buFont typeface="+mj-lt"/>
              <a:buAutoNum type="arabicPeriod"/>
            </a:pPr>
            <a:r>
              <a:rPr lang="it-IT" sz="1400" b="1" dirty="0" err="1"/>
              <a:t>min_samples_leaf</a:t>
            </a:r>
            <a:r>
              <a:rPr lang="it-IT" sz="1400" dirty="0"/>
              <a:t> – Minimum </a:t>
            </a:r>
            <a:r>
              <a:rPr lang="it-IT" sz="1400" dirty="0" err="1"/>
              <a:t>number</a:t>
            </a:r>
            <a:r>
              <a:rPr lang="it-IT" sz="1400" dirty="0"/>
              <a:t> of samples </a:t>
            </a:r>
            <a:r>
              <a:rPr lang="it-IT" sz="1400" dirty="0" err="1"/>
              <a:t>required</a:t>
            </a:r>
            <a:r>
              <a:rPr lang="it-IT" sz="1400" dirty="0"/>
              <a:t> to be in a </a:t>
            </a:r>
            <a:r>
              <a:rPr lang="it-IT" sz="1400" dirty="0" err="1"/>
              <a:t>leaf</a:t>
            </a:r>
            <a:r>
              <a:rPr lang="it-IT" sz="1400" dirty="0"/>
              <a:t> </a:t>
            </a:r>
            <a:r>
              <a:rPr lang="it-IT" sz="1400" dirty="0" err="1"/>
              <a:t>node</a:t>
            </a:r>
            <a:r>
              <a:rPr lang="it-IT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[1, 2, 4]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/>
              <a:t>2</a:t>
            </a:r>
            <a:endParaRPr lang="it-IT" sz="1400" dirty="0"/>
          </a:p>
          <a:p>
            <a:pPr>
              <a:buFont typeface="+mj-lt"/>
              <a:buAutoNum type="arabicPeriod"/>
            </a:pPr>
            <a:r>
              <a:rPr lang="it-IT" sz="1400" b="1" dirty="0" err="1"/>
              <a:t>max_features</a:t>
            </a:r>
            <a:r>
              <a:rPr lang="it-IT" sz="1400" dirty="0"/>
              <a:t> – </a:t>
            </a:r>
            <a:r>
              <a:rPr lang="it-IT" sz="1400" dirty="0" err="1"/>
              <a:t>Number</a:t>
            </a:r>
            <a:r>
              <a:rPr lang="it-IT" sz="1400" dirty="0"/>
              <a:t> of features to </a:t>
            </a:r>
            <a:r>
              <a:rPr lang="it-IT" sz="1400" dirty="0" err="1"/>
              <a:t>consider</a:t>
            </a:r>
            <a:r>
              <a:rPr lang="it-IT" sz="1400" dirty="0"/>
              <a:t> for the best split.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400" dirty="0" err="1"/>
              <a:t>Values</a:t>
            </a:r>
            <a:r>
              <a:rPr lang="it-IT" sz="1400" dirty="0"/>
              <a:t> </a:t>
            </a:r>
            <a:r>
              <a:rPr lang="it-IT" sz="1400" dirty="0" err="1"/>
              <a:t>tested</a:t>
            </a:r>
            <a:r>
              <a:rPr lang="it-IT" sz="1400" dirty="0"/>
              <a:t>: </a:t>
            </a:r>
            <a:r>
              <a:rPr lang="it-IT" sz="1400" b="1" dirty="0"/>
              <a:t>[</a:t>
            </a:r>
            <a:r>
              <a:rPr lang="it-IT" sz="1400" b="1" dirty="0" err="1"/>
              <a:t>sqrt</a:t>
            </a:r>
            <a:r>
              <a:rPr lang="it-IT" sz="1400" b="1" dirty="0"/>
              <a:t>, log2]</a:t>
            </a:r>
            <a:endParaRPr lang="it-IT" sz="1400" dirty="0"/>
          </a:p>
          <a:p>
            <a:pPr marL="742950" lvl="1" indent="-285750">
              <a:buFont typeface="+mj-lt"/>
              <a:buAutoNum type="arabicPeriod"/>
            </a:pPr>
            <a:r>
              <a:rPr lang="it-IT" sz="1400" b="1" dirty="0"/>
              <a:t>Best Value</a:t>
            </a:r>
            <a:r>
              <a:rPr lang="it-IT" sz="1400" dirty="0"/>
              <a:t>: </a:t>
            </a:r>
            <a:r>
              <a:rPr lang="it-IT" sz="1400" b="1" dirty="0" err="1"/>
              <a:t>sqrt</a:t>
            </a:r>
            <a:r>
              <a:rPr lang="it-IT" sz="1400" dirty="0"/>
              <a:t> (</a:t>
            </a:r>
            <a:r>
              <a:rPr lang="it-IT" sz="1400" dirty="0" err="1"/>
              <a:t>uses</a:t>
            </a:r>
            <a:r>
              <a:rPr lang="it-IT" sz="1400" dirty="0"/>
              <a:t> the </a:t>
            </a:r>
            <a:r>
              <a:rPr lang="it-IT" sz="1400" dirty="0" err="1"/>
              <a:t>square</a:t>
            </a:r>
            <a:r>
              <a:rPr lang="it-IT" sz="1400" dirty="0"/>
              <a:t> root of the </a:t>
            </a:r>
            <a:r>
              <a:rPr lang="it-IT" sz="1400" dirty="0" err="1"/>
              <a:t>total</a:t>
            </a:r>
            <a:r>
              <a:rPr lang="it-IT" sz="1400" dirty="0"/>
              <a:t> features,</a:t>
            </a:r>
            <a:br>
              <a:rPr lang="it-IT" sz="1400" dirty="0"/>
            </a:br>
            <a:r>
              <a:rPr lang="it-IT" sz="1400" dirty="0"/>
              <a:t> balancing performance and speed)</a:t>
            </a:r>
          </a:p>
          <a:p>
            <a:endParaRPr lang="it-IT" sz="1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43DF4B-0DF7-B1F6-E641-87EFF35520F7}"/>
              </a:ext>
            </a:extLst>
          </p:cNvPr>
          <p:cNvSpPr txBox="1"/>
          <p:nvPr/>
        </p:nvSpPr>
        <p:spPr>
          <a:xfrm>
            <a:off x="6363245" y="4960729"/>
            <a:ext cx="43317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Results</a:t>
            </a:r>
            <a:r>
              <a:rPr lang="it-IT" b="1" dirty="0"/>
              <a:t> After Tuning: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MAE</a:t>
            </a:r>
            <a:r>
              <a:rPr lang="it-IT" dirty="0"/>
              <a:t>: </a:t>
            </a:r>
            <a:r>
              <a:rPr lang="it-IT" b="1" dirty="0"/>
              <a:t>39,064</a:t>
            </a:r>
            <a:r>
              <a:rPr lang="it-IT" dirty="0"/>
              <a:t> (</a:t>
            </a:r>
            <a:r>
              <a:rPr lang="it-IT" dirty="0" err="1"/>
              <a:t>Mean</a:t>
            </a:r>
            <a:r>
              <a:rPr lang="it-IT" dirty="0"/>
              <a:t> Absolute </a:t>
            </a:r>
            <a:r>
              <a:rPr lang="it-IT" dirty="0" err="1"/>
              <a:t>Error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RMSE</a:t>
            </a:r>
            <a:r>
              <a:rPr lang="it-IT" dirty="0"/>
              <a:t>: </a:t>
            </a:r>
            <a:r>
              <a:rPr lang="it-IT" b="1" dirty="0"/>
              <a:t>54,749</a:t>
            </a:r>
            <a:r>
              <a:rPr lang="it-IT" dirty="0"/>
              <a:t> (Root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R²</a:t>
            </a:r>
            <a:r>
              <a:rPr lang="it-IT" dirty="0"/>
              <a:t>: </a:t>
            </a:r>
            <a:r>
              <a:rPr lang="it-IT" b="1" dirty="0"/>
              <a:t>0.2996</a:t>
            </a:r>
            <a:endParaRPr lang="it-IT" dirty="0"/>
          </a:p>
          <a:p>
            <a:endParaRPr lang="it-IT" dirty="0"/>
          </a:p>
        </p:txBody>
      </p:sp>
      <p:pic>
        <p:nvPicPr>
          <p:cNvPr id="13" name="Immagine 1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C3E002F-4488-F5AA-2C89-4805F924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41" y="1320805"/>
            <a:ext cx="5771840" cy="35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</a:t>
            </a:r>
            <a:r>
              <a:rPr lang="it-IT" sz="4000" dirty="0" err="1">
                <a:solidFill>
                  <a:schemeClr val="bg1"/>
                </a:solidFill>
              </a:rPr>
              <a:t>XGBoost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RandomSearch</a:t>
            </a:r>
            <a:r>
              <a:rPr lang="it-IT" sz="4000" dirty="0">
                <a:solidFill>
                  <a:schemeClr val="bg1"/>
                </a:solidFill>
              </a:rPr>
              <a:t> CV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85AB782-98FD-8C54-F068-4A4F9BF44D6F}"/>
              </a:ext>
            </a:extLst>
          </p:cNvPr>
          <p:cNvSpPr/>
          <p:nvPr/>
        </p:nvSpPr>
        <p:spPr>
          <a:xfrm>
            <a:off x="-10" y="1124288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43DF4B-0DF7-B1F6-E641-87EFF35520F7}"/>
              </a:ext>
            </a:extLst>
          </p:cNvPr>
          <p:cNvSpPr txBox="1"/>
          <p:nvPr/>
        </p:nvSpPr>
        <p:spPr>
          <a:xfrm>
            <a:off x="6612304" y="4932745"/>
            <a:ext cx="43317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Results</a:t>
            </a:r>
            <a:r>
              <a:rPr lang="it-IT" b="1" dirty="0"/>
              <a:t> After Tuning: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MAE</a:t>
            </a:r>
            <a:r>
              <a:rPr lang="it-IT" dirty="0"/>
              <a:t>: </a:t>
            </a:r>
            <a:r>
              <a:rPr lang="it-IT" b="1" dirty="0"/>
              <a:t>39,551</a:t>
            </a:r>
            <a:r>
              <a:rPr lang="it-IT" dirty="0"/>
              <a:t> (</a:t>
            </a:r>
            <a:r>
              <a:rPr lang="it-IT" dirty="0" err="1"/>
              <a:t>Mean</a:t>
            </a:r>
            <a:r>
              <a:rPr lang="it-IT" dirty="0"/>
              <a:t> Absolute </a:t>
            </a:r>
            <a:r>
              <a:rPr lang="it-IT" dirty="0" err="1"/>
              <a:t>Error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RMSE</a:t>
            </a:r>
            <a:r>
              <a:rPr lang="it-IT" dirty="0"/>
              <a:t>: </a:t>
            </a:r>
            <a:r>
              <a:rPr lang="it-IT" b="1" dirty="0"/>
              <a:t>54,630</a:t>
            </a:r>
            <a:r>
              <a:rPr lang="it-IT" dirty="0"/>
              <a:t> (Root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R²</a:t>
            </a:r>
            <a:r>
              <a:rPr lang="it-IT" dirty="0"/>
              <a:t>: </a:t>
            </a:r>
            <a:r>
              <a:rPr lang="it-IT" b="1" dirty="0"/>
              <a:t>0.3026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DFC85B9-BAAE-226B-86A2-D77D4BD1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04" y="1498346"/>
            <a:ext cx="5387536" cy="3303178"/>
          </a:xfrm>
          <a:prstGeom prst="rect">
            <a:avLst/>
          </a:prstGeom>
        </p:spPr>
      </p:pic>
      <p:pic>
        <p:nvPicPr>
          <p:cNvPr id="14" name="Immagine 13" descr="Immagine che contiene schermata, diagramma, testo, design&#10;&#10;Descrizione generata automaticamente">
            <a:extLst>
              <a:ext uri="{FF2B5EF4-FFF2-40B4-BE49-F238E27FC236}">
                <a16:creationId xmlns:a16="http://schemas.microsoft.com/office/drawing/2014/main" id="{4D72A8D7-68C5-0082-30E1-A13332232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4" y="1508841"/>
            <a:ext cx="5400315" cy="3038308"/>
          </a:xfrm>
          <a:prstGeom prst="rect">
            <a:avLst/>
          </a:prstGeom>
        </p:spPr>
      </p:pic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AFC18BCE-6FB1-F6C5-67B3-88F6106C521B}"/>
              </a:ext>
            </a:extLst>
          </p:cNvPr>
          <p:cNvCxnSpPr>
            <a:cxnSpLocks/>
          </p:cNvCxnSpPr>
          <p:nvPr/>
        </p:nvCxnSpPr>
        <p:spPr>
          <a:xfrm>
            <a:off x="6261092" y="2056477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A35301A-0CD0-8491-C502-4FBC7C01D322}"/>
              </a:ext>
            </a:extLst>
          </p:cNvPr>
          <p:cNvSpPr txBox="1"/>
          <p:nvPr/>
        </p:nvSpPr>
        <p:spPr>
          <a:xfrm>
            <a:off x="346063" y="1188088"/>
            <a:ext cx="150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 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3CB1E9C-8761-E6FF-B581-1D41E9E01FA3}"/>
              </a:ext>
            </a:extLst>
          </p:cNvPr>
          <p:cNvSpPr txBox="1"/>
          <p:nvPr/>
        </p:nvSpPr>
        <p:spPr>
          <a:xfrm>
            <a:off x="346064" y="4678370"/>
            <a:ext cx="52336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1" dirty="0"/>
              <a:t>First </a:t>
            </a:r>
            <a:r>
              <a:rPr lang="it-IT" sz="1400" b="1" dirty="0" err="1"/>
              <a:t>Classifier</a:t>
            </a:r>
            <a:r>
              <a:rPr lang="it-IT" sz="1400" dirty="0"/>
              <a:t>: </a:t>
            </a:r>
            <a:r>
              <a:rPr lang="it-IT" sz="1400" dirty="0" err="1"/>
              <a:t>Trained</a:t>
            </a:r>
            <a:r>
              <a:rPr lang="it-IT" sz="1400" dirty="0"/>
              <a:t> on the </a:t>
            </a:r>
            <a:r>
              <a:rPr lang="it-IT" sz="1400" dirty="0" err="1"/>
              <a:t>original</a:t>
            </a:r>
            <a:r>
              <a:rPr lang="it-IT" sz="1400" dirty="0"/>
              <a:t> data. </a:t>
            </a:r>
            <a:r>
              <a:rPr lang="it-IT" sz="1400" dirty="0" err="1"/>
              <a:t>Misclassified</a:t>
            </a:r>
            <a:r>
              <a:rPr lang="it-IT" sz="1400" dirty="0"/>
              <a:t> samples are </a:t>
            </a:r>
            <a:r>
              <a:rPr lang="it-IT" sz="1400" dirty="0" err="1"/>
              <a:t>assigned</a:t>
            </a:r>
            <a:r>
              <a:rPr lang="it-IT" sz="1400" dirty="0"/>
              <a:t> </a:t>
            </a:r>
            <a:r>
              <a:rPr lang="it-IT" sz="1400" b="1" dirty="0" err="1"/>
              <a:t>higher</a:t>
            </a:r>
            <a:r>
              <a:rPr lang="it-IT" sz="1400" b="1" dirty="0"/>
              <a:t> weights</a:t>
            </a:r>
            <a:r>
              <a:rPr lang="it-IT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400" b="1" dirty="0"/>
              <a:t>Second </a:t>
            </a:r>
            <a:r>
              <a:rPr lang="it-IT" sz="1400" b="1" dirty="0" err="1"/>
              <a:t>Classifier</a:t>
            </a:r>
            <a:r>
              <a:rPr lang="it-IT" sz="1400" dirty="0"/>
              <a:t>: </a:t>
            </a:r>
            <a:r>
              <a:rPr lang="it-IT" sz="1400" dirty="0" err="1"/>
              <a:t>Focuses</a:t>
            </a:r>
            <a:r>
              <a:rPr lang="it-IT" sz="1400" dirty="0"/>
              <a:t> on </a:t>
            </a:r>
            <a:r>
              <a:rPr lang="it-IT" sz="1400" b="1" dirty="0" err="1"/>
              <a:t>correcting</a:t>
            </a:r>
            <a:r>
              <a:rPr lang="it-IT" sz="1400" b="1" dirty="0"/>
              <a:t> the </a:t>
            </a:r>
            <a:r>
              <a:rPr lang="it-IT" sz="1400" b="1" dirty="0" err="1"/>
              <a:t>errors</a:t>
            </a:r>
            <a:r>
              <a:rPr lang="it-IT" sz="1400" b="1" dirty="0"/>
              <a:t> </a:t>
            </a:r>
            <a:r>
              <a:rPr lang="it-IT" sz="1400" dirty="0"/>
              <a:t>from the first </a:t>
            </a:r>
            <a:r>
              <a:rPr lang="it-IT" sz="1400" dirty="0" err="1"/>
              <a:t>classifier</a:t>
            </a:r>
            <a:r>
              <a:rPr lang="it-IT" sz="1400" dirty="0"/>
              <a:t>. </a:t>
            </a:r>
            <a:r>
              <a:rPr lang="it-IT" sz="1400" dirty="0" err="1"/>
              <a:t>Misclassified</a:t>
            </a:r>
            <a:r>
              <a:rPr lang="it-IT" sz="1400" dirty="0"/>
              <a:t> points continue to </a:t>
            </a:r>
            <a:r>
              <a:rPr lang="it-IT" sz="1400" dirty="0" err="1"/>
              <a:t>receive</a:t>
            </a:r>
            <a:r>
              <a:rPr lang="it-IT" sz="1400" dirty="0"/>
              <a:t> more weight.</a:t>
            </a:r>
          </a:p>
          <a:p>
            <a:pPr>
              <a:buFont typeface="+mj-lt"/>
              <a:buAutoNum type="arabicPeriod"/>
            </a:pPr>
            <a:r>
              <a:rPr lang="it-IT" sz="1400" b="1" dirty="0"/>
              <a:t>Iterative </a:t>
            </a:r>
            <a:r>
              <a:rPr lang="it-IT" sz="1400" b="1" dirty="0" err="1"/>
              <a:t>Process</a:t>
            </a:r>
            <a:r>
              <a:rPr lang="it-IT" sz="1400" dirty="0"/>
              <a:t>: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continues</a:t>
            </a:r>
            <a:r>
              <a:rPr lang="it-IT" sz="1400" dirty="0"/>
              <a:t> </a:t>
            </a:r>
            <a:r>
              <a:rPr lang="it-IT" sz="1400" dirty="0" err="1"/>
              <a:t>until</a:t>
            </a:r>
            <a:r>
              <a:rPr lang="it-IT" sz="1400" dirty="0"/>
              <a:t> a </a:t>
            </a:r>
            <a:r>
              <a:rPr lang="it-IT" sz="1400" b="1" dirty="0"/>
              <a:t>strong ensemble </a:t>
            </a:r>
            <a:r>
              <a:rPr lang="it-IT" sz="1400" b="1" dirty="0" err="1"/>
              <a:t>classifier</a:t>
            </a:r>
            <a:r>
              <a:rPr lang="it-IT" sz="1400" b="1" dirty="0"/>
              <a:t> </a:t>
            </a:r>
            <a:r>
              <a:rPr lang="it-IT" sz="1400" b="1" dirty="0" err="1"/>
              <a:t>is</a:t>
            </a:r>
            <a:r>
              <a:rPr lang="it-IT" sz="1400" b="1" dirty="0"/>
              <a:t> </a:t>
            </a:r>
            <a:r>
              <a:rPr lang="it-IT" sz="1400" b="1" dirty="0" err="1"/>
              <a:t>created</a:t>
            </a:r>
            <a:r>
              <a:rPr lang="it-IT" sz="1400" dirty="0"/>
              <a:t> by </a:t>
            </a:r>
            <a:r>
              <a:rPr lang="it-IT" sz="1400" dirty="0" err="1"/>
              <a:t>aggregating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weak</a:t>
            </a:r>
            <a:r>
              <a:rPr lang="it-IT" sz="1400" dirty="0"/>
              <a:t> </a:t>
            </a:r>
            <a:r>
              <a:rPr lang="it-IT" sz="1400" dirty="0" err="1"/>
              <a:t>learners</a:t>
            </a:r>
            <a:r>
              <a:rPr lang="it-IT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400" b="1" dirty="0" err="1"/>
              <a:t>Final</a:t>
            </a:r>
            <a:r>
              <a:rPr lang="it-IT" sz="1400" b="1" dirty="0"/>
              <a:t> Model</a:t>
            </a:r>
            <a:r>
              <a:rPr lang="it-IT" sz="1400" dirty="0"/>
              <a:t>: The ensemble </a:t>
            </a:r>
            <a:r>
              <a:rPr lang="it-IT" sz="1400" dirty="0" err="1"/>
              <a:t>classifier</a:t>
            </a:r>
            <a:r>
              <a:rPr lang="it-IT" sz="1400" dirty="0"/>
              <a:t> makes the </a:t>
            </a:r>
            <a:r>
              <a:rPr lang="it-IT" sz="1400" b="1" dirty="0" err="1"/>
              <a:t>final</a:t>
            </a:r>
            <a:r>
              <a:rPr lang="it-IT" sz="1400" b="1" dirty="0"/>
              <a:t> </a:t>
            </a:r>
            <a:r>
              <a:rPr lang="it-IT" sz="1400" b="1" dirty="0" err="1"/>
              <a:t>decision</a:t>
            </a:r>
            <a:r>
              <a:rPr lang="it-IT" sz="1400" dirty="0"/>
              <a:t>, </a:t>
            </a:r>
            <a:r>
              <a:rPr lang="it-IT" sz="1400" b="1" dirty="0" err="1"/>
              <a:t>combining</a:t>
            </a:r>
            <a:r>
              <a:rPr lang="it-IT" sz="1400" dirty="0"/>
              <a:t> the outputs of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classifiers</a:t>
            </a:r>
            <a:r>
              <a:rPr lang="it-IT" sz="1400" dirty="0"/>
              <a:t>.</a:t>
            </a: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70260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</a:t>
            </a:r>
            <a:r>
              <a:rPr lang="it-IT" sz="4000" dirty="0" err="1">
                <a:solidFill>
                  <a:schemeClr val="bg1"/>
                </a:solidFill>
              </a:rPr>
              <a:t>XGBoost</a:t>
            </a:r>
            <a:r>
              <a:rPr lang="it-IT" sz="4000" dirty="0">
                <a:solidFill>
                  <a:schemeClr val="bg1"/>
                </a:solidFill>
              </a:rPr>
              <a:t> split </a:t>
            </a:r>
            <a:r>
              <a:rPr lang="it-IT" sz="4000" dirty="0" err="1">
                <a:solidFill>
                  <a:schemeClr val="bg1"/>
                </a:solidFill>
              </a:rPr>
              <a:t>value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219FD0E-E43A-17EB-720C-06A688AD5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" y="1601188"/>
            <a:ext cx="5107277" cy="312810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D023E1-C85F-2623-B448-8C389E857D45}"/>
              </a:ext>
            </a:extLst>
          </p:cNvPr>
          <p:cNvSpPr txBox="1"/>
          <p:nvPr/>
        </p:nvSpPr>
        <p:spPr>
          <a:xfrm>
            <a:off x="5251157" y="1569841"/>
            <a:ext cx="6902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model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</a:t>
            </a:r>
            <a:r>
              <a:rPr lang="it-IT" sz="1600" dirty="0" err="1"/>
              <a:t>into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segments</a:t>
            </a:r>
            <a:r>
              <a:rPr lang="it-IT" sz="1600" dirty="0"/>
              <a:t>: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Salary</a:t>
            </a:r>
            <a:r>
              <a:rPr lang="it-IT" sz="1600" b="1" dirty="0"/>
              <a:t> ≤ 300k</a:t>
            </a:r>
            <a:r>
              <a:rPr lang="it-IT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XGBRegressor</a:t>
            </a:r>
            <a:r>
              <a:rPr lang="it-IT" sz="1600" dirty="0"/>
              <a:t> </a:t>
            </a:r>
            <a:r>
              <a:rPr lang="it-IT" sz="1600" b="1" dirty="0" err="1"/>
              <a:t>without</a:t>
            </a:r>
            <a:r>
              <a:rPr lang="it-IT" sz="1600" dirty="0"/>
              <a:t> </a:t>
            </a:r>
            <a:r>
              <a:rPr lang="it-IT" sz="1600" dirty="0" err="1"/>
              <a:t>hyperparameter</a:t>
            </a:r>
            <a:r>
              <a:rPr lang="it-IT" sz="1600" dirty="0"/>
              <a:t> tuning.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Faster</a:t>
            </a:r>
            <a:r>
              <a:rPr lang="it-IT" sz="1600" dirty="0"/>
              <a:t> training and </a:t>
            </a:r>
            <a:r>
              <a:rPr lang="it-IT" sz="1600" dirty="0" err="1"/>
              <a:t>evaluation</a:t>
            </a:r>
            <a:r>
              <a:rPr lang="it-IT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600" b="1" dirty="0" err="1"/>
              <a:t>Salary</a:t>
            </a:r>
            <a:r>
              <a:rPr lang="it-IT" sz="1600" b="1" dirty="0"/>
              <a:t> &gt; 300k</a:t>
            </a:r>
            <a:r>
              <a:rPr lang="it-IT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XGBRegressor</a:t>
            </a:r>
            <a:r>
              <a:rPr lang="it-IT" sz="1600" dirty="0"/>
              <a:t> </a:t>
            </a:r>
            <a:r>
              <a:rPr lang="it-IT" sz="1600" b="1" dirty="0"/>
              <a:t>with</a:t>
            </a:r>
            <a:r>
              <a:rPr lang="it-IT" sz="1600" dirty="0"/>
              <a:t> </a:t>
            </a:r>
            <a:r>
              <a:rPr lang="it-IT" sz="1600" dirty="0" err="1"/>
              <a:t>hyperparameter</a:t>
            </a:r>
            <a:r>
              <a:rPr lang="it-IT" sz="1600" dirty="0"/>
              <a:t> tuning </a:t>
            </a:r>
            <a:r>
              <a:rPr lang="it-IT" sz="1600" dirty="0" err="1"/>
              <a:t>using</a:t>
            </a:r>
            <a:r>
              <a:rPr lang="it-IT" sz="1600" dirty="0"/>
              <a:t> </a:t>
            </a:r>
            <a:r>
              <a:rPr lang="it-IT" sz="1600" dirty="0" err="1"/>
              <a:t>RandomizedSearchCV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Aimed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</a:t>
            </a:r>
            <a:r>
              <a:rPr lang="it-IT" sz="1600" dirty="0" err="1"/>
              <a:t>addressing</a:t>
            </a:r>
            <a:r>
              <a:rPr lang="it-IT" sz="1600" dirty="0"/>
              <a:t> the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variance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segment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F70A836-56B8-051A-CC36-1B71233C9E20}"/>
              </a:ext>
            </a:extLst>
          </p:cNvPr>
          <p:cNvSpPr txBox="1"/>
          <p:nvPr/>
        </p:nvSpPr>
        <p:spPr>
          <a:xfrm>
            <a:off x="5520535" y="5076053"/>
            <a:ext cx="6884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600" b="1" dirty="0" err="1"/>
              <a:t>Higher</a:t>
            </a:r>
            <a:r>
              <a:rPr lang="it-IT" sz="1600" b="1" dirty="0"/>
              <a:t> </a:t>
            </a:r>
            <a:r>
              <a:rPr lang="it-IT" sz="1600" b="1" dirty="0" err="1"/>
              <a:t>Salary</a:t>
            </a:r>
            <a:r>
              <a:rPr lang="it-IT" sz="1600" b="1" dirty="0"/>
              <a:t> Range (&gt; 300k)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MAE</a:t>
            </a:r>
            <a:r>
              <a:rPr lang="it-IT" sz="1600" dirty="0"/>
              <a:t>: 34,931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RMSE</a:t>
            </a:r>
            <a:r>
              <a:rPr lang="it-IT" sz="1600" dirty="0"/>
              <a:t>: </a:t>
            </a:r>
            <a:r>
              <a:rPr lang="it-IT" sz="1600" b="0" i="0" dirty="0">
                <a:effectLst/>
                <a:latin typeface="Aptos" panose="020B0004020202020204" pitchFamily="34" charset="0"/>
              </a:rPr>
              <a:t>54,747</a:t>
            </a:r>
            <a:r>
              <a:rPr lang="it-IT" sz="1600" dirty="0"/>
              <a:t>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R²</a:t>
            </a:r>
            <a:r>
              <a:rPr lang="it-IT" sz="1600" dirty="0"/>
              <a:t>: 0.41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Predictions</a:t>
            </a:r>
            <a:r>
              <a:rPr lang="it-IT" sz="1600" dirty="0"/>
              <a:t> for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salaries</a:t>
            </a:r>
            <a:r>
              <a:rPr lang="it-IT" sz="1600" dirty="0"/>
              <a:t> show </a:t>
            </a:r>
            <a:r>
              <a:rPr lang="it-IT" sz="1600" dirty="0" err="1"/>
              <a:t>slightly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 and </a:t>
            </a:r>
            <a:r>
              <a:rPr lang="it-IT" sz="1600" dirty="0" err="1"/>
              <a:t>lower</a:t>
            </a:r>
            <a:r>
              <a:rPr lang="it-IT" sz="1600" dirty="0"/>
              <a:t> R², </a:t>
            </a:r>
            <a:r>
              <a:rPr lang="it-IT" sz="1600" dirty="0" err="1"/>
              <a:t>indicating</a:t>
            </a:r>
            <a:r>
              <a:rPr lang="it-IT" sz="1600" dirty="0"/>
              <a:t> challenges in </a:t>
            </a:r>
            <a:r>
              <a:rPr lang="it-IT" sz="1600" dirty="0" err="1"/>
              <a:t>modeling</a:t>
            </a:r>
            <a:r>
              <a:rPr lang="it-IT" sz="1600" dirty="0"/>
              <a:t> high-</a:t>
            </a:r>
            <a:r>
              <a:rPr lang="it-IT" sz="1600" dirty="0" err="1"/>
              <a:t>variance</a:t>
            </a:r>
            <a:r>
              <a:rPr lang="it-IT" sz="1600" dirty="0"/>
              <a:t> data.</a:t>
            </a:r>
          </a:p>
          <a:p>
            <a:endParaRPr lang="it-IT" sz="16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D76C02B-B234-E68E-BCD8-3ED220C3CA32}"/>
              </a:ext>
            </a:extLst>
          </p:cNvPr>
          <p:cNvSpPr txBox="1"/>
          <p:nvPr/>
        </p:nvSpPr>
        <p:spPr>
          <a:xfrm>
            <a:off x="71945" y="5076053"/>
            <a:ext cx="55953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Lower </a:t>
            </a:r>
            <a:r>
              <a:rPr lang="it-IT" sz="1600" b="1" dirty="0" err="1"/>
              <a:t>Salary</a:t>
            </a:r>
            <a:r>
              <a:rPr lang="it-IT" sz="1600" b="1" dirty="0"/>
              <a:t> Range (≤ 300k)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MAE</a:t>
            </a:r>
            <a:r>
              <a:rPr lang="it-IT" sz="1600" dirty="0"/>
              <a:t>: 34,043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RMSE</a:t>
            </a:r>
            <a:r>
              <a:rPr lang="it-IT" sz="1600" dirty="0"/>
              <a:t>: 43,651 USD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R²</a:t>
            </a:r>
            <a:r>
              <a:rPr lang="it-IT" sz="1600" dirty="0"/>
              <a:t>: 0.35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The model </a:t>
            </a:r>
            <a:r>
              <a:rPr lang="it-IT" sz="1600" dirty="0" err="1"/>
              <a:t>performs</a:t>
            </a:r>
            <a:r>
              <a:rPr lang="it-IT" sz="1600" dirty="0"/>
              <a:t> </a:t>
            </a:r>
            <a:r>
              <a:rPr lang="it-IT" sz="1600" dirty="0" err="1"/>
              <a:t>better</a:t>
            </a:r>
            <a:r>
              <a:rPr lang="it-IT" sz="1600" dirty="0"/>
              <a:t> for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segment</a:t>
            </a:r>
            <a:r>
              <a:rPr lang="it-IT" sz="1600" dirty="0"/>
              <a:t>, </a:t>
            </a:r>
            <a:r>
              <a:rPr lang="it-IT" sz="1600" dirty="0" err="1"/>
              <a:t>achieving</a:t>
            </a:r>
            <a:r>
              <a:rPr lang="it-IT" sz="1600" dirty="0"/>
              <a:t> </a:t>
            </a:r>
            <a:r>
              <a:rPr lang="it-IT" sz="1600" dirty="0" err="1"/>
              <a:t>higher</a:t>
            </a:r>
            <a:r>
              <a:rPr lang="it-IT" sz="1600" dirty="0"/>
              <a:t> R² and </a:t>
            </a:r>
            <a:r>
              <a:rPr lang="it-IT" sz="1600" dirty="0" err="1"/>
              <a:t>lower</a:t>
            </a:r>
            <a:r>
              <a:rPr lang="it-IT" sz="1600" dirty="0"/>
              <a:t> </a:t>
            </a:r>
            <a:r>
              <a:rPr lang="it-IT" sz="1600" dirty="0" err="1"/>
              <a:t>errors</a:t>
            </a:r>
            <a:r>
              <a:rPr lang="it-IT" sz="1600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789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Processing – XAI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D023E1-C85F-2623-B448-8C389E857D45}"/>
              </a:ext>
            </a:extLst>
          </p:cNvPr>
          <p:cNvSpPr txBox="1"/>
          <p:nvPr/>
        </p:nvSpPr>
        <p:spPr>
          <a:xfrm>
            <a:off x="38382" y="1639341"/>
            <a:ext cx="6057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SHAP: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Experience Level, Job Title, and </a:t>
            </a:r>
            <a:r>
              <a:rPr lang="it-IT" sz="1400" b="1" dirty="0" err="1"/>
              <a:t>Currency</a:t>
            </a:r>
            <a:r>
              <a:rPr lang="it-IT" sz="1400" b="1" dirty="0"/>
              <a:t> (USD)</a:t>
            </a:r>
            <a:r>
              <a:rPr lang="it-IT" sz="1400" dirty="0"/>
              <a:t> are the </a:t>
            </a:r>
            <a:r>
              <a:rPr lang="it-IT" sz="1400" dirty="0" err="1"/>
              <a:t>most</a:t>
            </a:r>
            <a:r>
              <a:rPr lang="it-IT" sz="1400" dirty="0"/>
              <a:t> </a:t>
            </a:r>
            <a:r>
              <a:rPr lang="it-IT" sz="1400" dirty="0" err="1"/>
              <a:t>influential</a:t>
            </a:r>
            <a:r>
              <a:rPr lang="it-IT" sz="1400" dirty="0"/>
              <a:t> features and </a:t>
            </a:r>
            <a:r>
              <a:rPr lang="it-IT" sz="1400" dirty="0" err="1"/>
              <a:t>explainable</a:t>
            </a:r>
            <a:r>
              <a:rPr lang="it-IT" sz="1400" dirty="0"/>
              <a:t> of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Higher</a:t>
            </a:r>
            <a:r>
              <a:rPr lang="it-IT" sz="1400" dirty="0"/>
              <a:t> </a:t>
            </a:r>
            <a:r>
              <a:rPr lang="it-IT" sz="1400" b="1" dirty="0"/>
              <a:t>remote ratio</a:t>
            </a:r>
            <a:r>
              <a:rPr lang="it-IT" sz="1400" dirty="0"/>
              <a:t> </a:t>
            </a:r>
            <a:r>
              <a:rPr lang="it-IT" sz="1400" dirty="0" err="1"/>
              <a:t>negatively</a:t>
            </a:r>
            <a:r>
              <a:rPr lang="it-IT" sz="1400" dirty="0"/>
              <a:t> impacts </a:t>
            </a:r>
            <a:r>
              <a:rPr lang="it-IT" sz="1400" dirty="0" err="1"/>
              <a:t>predictions</a:t>
            </a:r>
            <a:r>
              <a:rPr lang="it-IT" sz="1400" dirty="0"/>
              <a:t>.</a:t>
            </a:r>
          </a:p>
        </p:txBody>
      </p:sp>
      <p:pic>
        <p:nvPicPr>
          <p:cNvPr id="5" name="Immagine 4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3DF46CFA-1EE8-F406-7CF7-C2E76C45B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04" y="2700738"/>
            <a:ext cx="3447005" cy="4109013"/>
          </a:xfrm>
          <a:prstGeom prst="rect">
            <a:avLst/>
          </a:prstGeom>
        </p:spPr>
      </p:pic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DCAE0B8-63E3-B558-58A0-E5083D7B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740" y="2687592"/>
            <a:ext cx="5228944" cy="286374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64258C-AA5B-8B66-048C-DC64001144A4}"/>
              </a:ext>
            </a:extLst>
          </p:cNvPr>
          <p:cNvSpPr txBox="1"/>
          <p:nvPr/>
        </p:nvSpPr>
        <p:spPr>
          <a:xfrm>
            <a:off x="6747680" y="1578830"/>
            <a:ext cx="5513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400" b="1" dirty="0"/>
              <a:t>LIME: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Provides</a:t>
            </a:r>
            <a:r>
              <a:rPr lang="it-IT" sz="1400" dirty="0"/>
              <a:t> feature </a:t>
            </a:r>
            <a:r>
              <a:rPr lang="it-IT" sz="1400" dirty="0" err="1"/>
              <a:t>contributions</a:t>
            </a:r>
            <a:r>
              <a:rPr lang="it-IT" sz="1400" dirty="0"/>
              <a:t> for </a:t>
            </a:r>
            <a:r>
              <a:rPr lang="it-IT" sz="1400" b="1" dirty="0" err="1"/>
              <a:t>individual</a:t>
            </a:r>
            <a:r>
              <a:rPr lang="it-IT" sz="1400" b="1" dirty="0"/>
              <a:t> </a:t>
            </a:r>
            <a:r>
              <a:rPr lang="it-IT" sz="1400" b="1" dirty="0" err="1"/>
              <a:t>predictions</a:t>
            </a:r>
            <a:r>
              <a:rPr lang="it-IT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Local </a:t>
            </a:r>
            <a:r>
              <a:rPr lang="it-IT" sz="1400" dirty="0" err="1"/>
              <a:t>interpretability</a:t>
            </a:r>
            <a:r>
              <a:rPr lang="it-IT" sz="1400" dirty="0"/>
              <a:t> shows </a:t>
            </a:r>
            <a:r>
              <a:rPr lang="it-IT" sz="1400" b="1" dirty="0"/>
              <a:t>job </a:t>
            </a:r>
            <a:r>
              <a:rPr lang="it-IT" sz="1400" b="1" dirty="0" err="1"/>
              <a:t>title</a:t>
            </a:r>
            <a:r>
              <a:rPr lang="it-IT" sz="1400" dirty="0"/>
              <a:t> and </a:t>
            </a:r>
            <a:r>
              <a:rPr lang="it-IT" sz="1400" b="1" dirty="0" err="1"/>
              <a:t>currency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</a:t>
            </a:r>
            <a:r>
              <a:rPr lang="it-IT" sz="1400" dirty="0" err="1"/>
              <a:t>critical</a:t>
            </a:r>
            <a:r>
              <a:rPr lang="it-IT" sz="1400" dirty="0"/>
              <a:t> for </a:t>
            </a:r>
            <a:r>
              <a:rPr lang="it-IT" sz="1400" dirty="0" err="1"/>
              <a:t>salary</a:t>
            </a:r>
            <a:r>
              <a:rPr lang="it-IT" sz="1400" dirty="0"/>
              <a:t> </a:t>
            </a:r>
            <a:r>
              <a:rPr lang="it-IT" sz="1400" dirty="0" err="1"/>
              <a:t>predictions</a:t>
            </a:r>
            <a:r>
              <a:rPr lang="it-IT" sz="1400" dirty="0"/>
              <a:t>.</a:t>
            </a:r>
          </a:p>
          <a:p>
            <a:endParaRPr lang="it-IT" sz="1600" dirty="0"/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F6843A64-AA39-BFBF-55C2-3843F7E1A9F3}"/>
              </a:ext>
            </a:extLst>
          </p:cNvPr>
          <p:cNvCxnSpPr>
            <a:cxnSpLocks/>
          </p:cNvCxnSpPr>
          <p:nvPr/>
        </p:nvCxnSpPr>
        <p:spPr>
          <a:xfrm>
            <a:off x="5920434" y="3821123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6238" y="-133433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 of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ADAB04-CC91-168B-EF57-6EAF4948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5" y="7786099"/>
            <a:ext cx="9406666" cy="352614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Goal and </a:t>
            </a:r>
            <a:r>
              <a:rPr lang="it-IT" sz="2000" dirty="0" err="1">
                <a:solidFill>
                  <a:schemeClr val="bg1"/>
                </a:solidFill>
              </a:rPr>
              <a:t>specifics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Data </a:t>
            </a:r>
            <a:r>
              <a:rPr lang="it-IT" sz="2000" dirty="0" err="1">
                <a:solidFill>
                  <a:schemeClr val="bg1"/>
                </a:solidFill>
              </a:rPr>
              <a:t>Acquisition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</a:rPr>
              <a:t>Preprocessing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Processing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</a:rPr>
              <a:t>Result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Summary</a:t>
            </a:r>
            <a:endParaRPr lang="it-IT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Acknowledgments</a:t>
            </a:r>
            <a:endParaRPr lang="it-IT" sz="200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endParaRPr lang="it-IT" sz="1400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9E815774-BE78-F1F9-5167-3F0673BD7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069137"/>
              </p:ext>
            </p:extLst>
          </p:nvPr>
        </p:nvGraphicFramePr>
        <p:xfrm>
          <a:off x="126206" y="2021023"/>
          <a:ext cx="6448121" cy="455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9433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Result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Summary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80D3FB89-D5A9-FA24-CC16-B0BB92D41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604599"/>
              </p:ext>
            </p:extLst>
          </p:nvPr>
        </p:nvGraphicFramePr>
        <p:xfrm>
          <a:off x="179294" y="1642718"/>
          <a:ext cx="11725836" cy="2494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31459">
                  <a:extLst>
                    <a:ext uri="{9D8B030D-6E8A-4147-A177-3AD203B41FA5}">
                      <a16:colId xmlns:a16="http://schemas.microsoft.com/office/drawing/2014/main" val="797420058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69696627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3407978282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1913644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dirty="0"/>
                        <a:t>R²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16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Linear </a:t>
                      </a:r>
                      <a:r>
                        <a:rPr lang="it-IT" dirty="0" err="1"/>
                        <a:t>Regression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44,758 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61,631 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0.11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84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43,018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57,973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60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43,050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57.005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0.21</a:t>
                      </a:r>
                      <a:endParaRPr lang="it-IT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68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RF with </a:t>
                      </a:r>
                      <a:r>
                        <a:rPr lang="it-IT" dirty="0" err="1"/>
                        <a:t>RandomSearch</a:t>
                      </a:r>
                      <a:r>
                        <a:rPr lang="it-IT" dirty="0"/>
                        <a:t>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39,064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54,749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/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36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XGBoost</a:t>
                      </a:r>
                      <a:r>
                        <a:rPr lang="it-IT" dirty="0"/>
                        <a:t> with </a:t>
                      </a:r>
                      <a:r>
                        <a:rPr lang="it-IT" dirty="0" err="1"/>
                        <a:t>RandomSearch</a:t>
                      </a:r>
                      <a:r>
                        <a:rPr lang="it-IT" dirty="0"/>
                        <a:t>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39,551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 </a:t>
                      </a:r>
                      <a:r>
                        <a:rPr lang="it-IT" b="1" dirty="0"/>
                        <a:t>54,630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0.3026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62648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0F31C68E-7351-B15D-A773-AA30CDBE8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21965"/>
              </p:ext>
            </p:extLst>
          </p:nvPr>
        </p:nvGraphicFramePr>
        <p:xfrm>
          <a:off x="179294" y="4379155"/>
          <a:ext cx="8128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918088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97400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5174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489584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8838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XGBoost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dirty="0"/>
                        <a:t>R²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8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without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dirty="0"/>
                        <a:t>≤</a:t>
                      </a:r>
                      <a:r>
                        <a:rPr lang="it-IT" dirty="0"/>
                        <a:t>300K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34,043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43,651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5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with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&gt;300K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34,931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 54,747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0.41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13590"/>
                  </a:ext>
                </a:extLst>
              </a:tr>
            </a:tbl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04816DC-7C7E-6E2B-56E0-F5D99215A2E5}"/>
              </a:ext>
            </a:extLst>
          </p:cNvPr>
          <p:cNvSpPr txBox="1"/>
          <p:nvPr/>
        </p:nvSpPr>
        <p:spPr>
          <a:xfrm>
            <a:off x="179295" y="5620532"/>
            <a:ext cx="11725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show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b="1" dirty="0" err="1"/>
              <a:t>XGBoost</a:t>
            </a:r>
            <a:r>
              <a:rPr lang="it-IT" b="1" dirty="0"/>
              <a:t> with </a:t>
            </a:r>
            <a:r>
              <a:rPr lang="it-IT" b="1" dirty="0" err="1"/>
              <a:t>RandomSearchCV</a:t>
            </a:r>
            <a:r>
              <a:rPr lang="it-IT" dirty="0"/>
              <a:t> </a:t>
            </a:r>
            <a:r>
              <a:rPr lang="it-IT" dirty="0" err="1"/>
              <a:t>outperforms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models with the </a:t>
            </a:r>
            <a:r>
              <a:rPr lang="it-IT" b="1" dirty="0" err="1"/>
              <a:t>lowest</a:t>
            </a:r>
            <a:r>
              <a:rPr lang="it-IT" b="1" dirty="0"/>
              <a:t> MAE (39,551)</a:t>
            </a:r>
            <a:r>
              <a:rPr lang="it-IT" dirty="0"/>
              <a:t> and </a:t>
            </a:r>
            <a:r>
              <a:rPr lang="it-IT" b="1" dirty="0"/>
              <a:t>RMSE (54,630)</a:t>
            </a:r>
            <a:r>
              <a:rPr lang="it-IT" dirty="0"/>
              <a:t>, </a:t>
            </a:r>
            <a:r>
              <a:rPr lang="it-IT" dirty="0" err="1"/>
              <a:t>achieving</a:t>
            </a:r>
            <a:r>
              <a:rPr lang="it-IT" dirty="0"/>
              <a:t> the </a:t>
            </a:r>
            <a:r>
              <a:rPr lang="it-IT" b="1" dirty="0" err="1"/>
              <a:t>highest</a:t>
            </a:r>
            <a:r>
              <a:rPr lang="it-IT" b="1" dirty="0"/>
              <a:t> R² (0.3026)</a:t>
            </a:r>
            <a:r>
              <a:rPr lang="it-IT" dirty="0"/>
              <a:t>. </a:t>
            </a:r>
            <a:r>
              <a:rPr lang="it-IT" dirty="0" err="1"/>
              <a:t>Segmenting</a:t>
            </a:r>
            <a:r>
              <a:rPr lang="it-IT" dirty="0"/>
              <a:t> by </a:t>
            </a:r>
            <a:r>
              <a:rPr lang="it-IT" dirty="0" err="1"/>
              <a:t>salary</a:t>
            </a:r>
            <a:r>
              <a:rPr lang="it-IT" dirty="0"/>
              <a:t> highlights </a:t>
            </a:r>
            <a:r>
              <a:rPr lang="it-IT" dirty="0" err="1"/>
              <a:t>that</a:t>
            </a:r>
            <a:r>
              <a:rPr lang="it-IT" dirty="0"/>
              <a:t> the model </a:t>
            </a:r>
            <a:r>
              <a:rPr lang="it-IT" dirty="0" err="1"/>
              <a:t>performs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for </a:t>
            </a:r>
            <a:r>
              <a:rPr lang="it-IT" dirty="0" err="1"/>
              <a:t>salaries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 300K, with a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R² (0.41).</a:t>
            </a:r>
          </a:p>
        </p:txBody>
      </p:sp>
    </p:spTree>
    <p:extLst>
      <p:ext uri="{BB962C8B-B14F-4D97-AF65-F5344CB8AC3E}">
        <p14:creationId xmlns:p14="http://schemas.microsoft.com/office/powerpoint/2010/main" val="2302075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 err="1">
                <a:solidFill>
                  <a:schemeClr val="bg1"/>
                </a:solidFill>
              </a:rPr>
              <a:t>Result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Summary</a:t>
            </a:r>
            <a:r>
              <a:rPr lang="it-IT" sz="4000" dirty="0">
                <a:solidFill>
                  <a:schemeClr val="bg1"/>
                </a:solidFill>
              </a:rPr>
              <a:t> – T-test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0F50A1F-48DC-46B2-68E2-74A61F8B5D41}"/>
              </a:ext>
            </a:extLst>
          </p:cNvPr>
          <p:cNvSpPr/>
          <p:nvPr/>
        </p:nvSpPr>
        <p:spPr>
          <a:xfrm>
            <a:off x="-10" y="1470893"/>
            <a:ext cx="12192000" cy="58558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01B408A4-CB67-48B2-9D28-615B885DE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26291"/>
              </p:ext>
            </p:extLst>
          </p:nvPr>
        </p:nvGraphicFramePr>
        <p:xfrm>
          <a:off x="1156851" y="2935930"/>
          <a:ext cx="8127999" cy="2016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182565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524806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7534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 err="1"/>
                        <a:t>Comparison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P-value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Significant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43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Linear </a:t>
                      </a:r>
                      <a:r>
                        <a:rPr lang="it-IT" dirty="0" err="1"/>
                        <a:t>Regression</a:t>
                      </a:r>
                      <a:r>
                        <a:rPr lang="it-IT" dirty="0"/>
                        <a:t> vs 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84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Linear </a:t>
                      </a:r>
                      <a:r>
                        <a:rPr lang="it-IT" dirty="0" err="1"/>
                        <a:t>Regression</a:t>
                      </a:r>
                      <a:r>
                        <a:rPr lang="it-IT" dirty="0"/>
                        <a:t> vs </a:t>
                      </a:r>
                      <a:r>
                        <a:rPr lang="it-IT" dirty="0" err="1"/>
                        <a:t>XGBoost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96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14668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ABF332-B12F-C4EF-18DA-4681C8953332}"/>
              </a:ext>
            </a:extLst>
          </p:cNvPr>
          <p:cNvSpPr txBox="1"/>
          <p:nvPr/>
        </p:nvSpPr>
        <p:spPr>
          <a:xfrm>
            <a:off x="346063" y="1470893"/>
            <a:ext cx="73822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Approach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+mj-lt"/>
              <a:buAutoNum type="arabicPeriod"/>
            </a:pPr>
            <a:r>
              <a:rPr lang="it-IT" dirty="0" err="1"/>
              <a:t>Conducted</a:t>
            </a:r>
            <a:r>
              <a:rPr lang="it-IT" dirty="0"/>
              <a:t> 5-fold cross-</a:t>
            </a:r>
            <a:r>
              <a:rPr lang="it-IT" dirty="0" err="1"/>
              <a:t>validation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model.</a:t>
            </a:r>
          </a:p>
          <a:p>
            <a:pPr>
              <a:buFont typeface="+mj-lt"/>
              <a:buAutoNum type="arabicPeriod"/>
            </a:pPr>
            <a:r>
              <a:rPr lang="it-IT" dirty="0" err="1"/>
              <a:t>Collected</a:t>
            </a:r>
            <a:r>
              <a:rPr lang="it-IT" dirty="0"/>
              <a:t> R² scores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fold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performance </a:t>
            </a:r>
            <a:r>
              <a:rPr lang="it-IT" dirty="0" err="1"/>
              <a:t>metric</a:t>
            </a:r>
            <a:r>
              <a:rPr lang="it-IT" dirty="0"/>
              <a:t>.</a:t>
            </a:r>
          </a:p>
          <a:p>
            <a:pPr>
              <a:buFont typeface="+mj-lt"/>
              <a:buAutoNum type="arabicPeriod"/>
            </a:pPr>
            <a:r>
              <a:rPr lang="it-IT" dirty="0"/>
              <a:t>Applied </a:t>
            </a:r>
            <a:r>
              <a:rPr lang="it-IT" b="1" dirty="0" err="1"/>
              <a:t>paired</a:t>
            </a:r>
            <a:r>
              <a:rPr lang="it-IT" b="1" dirty="0"/>
              <a:t> t-test</a:t>
            </a:r>
            <a:r>
              <a:rPr lang="it-IT" dirty="0"/>
              <a:t> to compare the </a:t>
            </a:r>
            <a:r>
              <a:rPr lang="it-IT" dirty="0" err="1"/>
              <a:t>mean</a:t>
            </a:r>
            <a:r>
              <a:rPr lang="it-IT" dirty="0"/>
              <a:t> R² scores </a:t>
            </a:r>
            <a:r>
              <a:rPr lang="it-IT" dirty="0" err="1"/>
              <a:t>between</a:t>
            </a:r>
            <a:r>
              <a:rPr lang="it-IT" dirty="0"/>
              <a:t> models.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F9710B-99B8-6BA1-8BDE-418A08106D33}"/>
              </a:ext>
            </a:extLst>
          </p:cNvPr>
          <p:cNvSpPr txBox="1"/>
          <p:nvPr/>
        </p:nvSpPr>
        <p:spPr>
          <a:xfrm>
            <a:off x="346063" y="5056561"/>
            <a:ext cx="11308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Conclusion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/>
              <a:t>XGBoost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top-</a:t>
            </a:r>
            <a:r>
              <a:rPr lang="it-IT" dirty="0" err="1"/>
              <a:t>performing</a:t>
            </a:r>
            <a:r>
              <a:rPr lang="it-IT" dirty="0"/>
              <a:t> model, with </a:t>
            </a:r>
            <a:r>
              <a:rPr lang="it-IT" dirty="0" err="1"/>
              <a:t>statistically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r>
              <a:rPr lang="it-IT" dirty="0"/>
              <a:t> over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r>
              <a:rPr lang="it-IT" dirty="0"/>
              <a:t> and </a:t>
            </a:r>
            <a:r>
              <a:rPr lang="it-IT" b="1" dirty="0"/>
              <a:t>Linear </a:t>
            </a:r>
            <a:r>
              <a:rPr lang="it-IT" b="1" dirty="0" err="1"/>
              <a:t>Regression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Random </a:t>
            </a:r>
            <a:r>
              <a:rPr lang="it-IT" b="1" dirty="0" err="1"/>
              <a:t>Forest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outperforms</a:t>
            </a:r>
            <a:r>
              <a:rPr lang="it-IT" dirty="0"/>
              <a:t> </a:t>
            </a:r>
            <a:r>
              <a:rPr lang="it-IT" b="1" dirty="0"/>
              <a:t>Linear </a:t>
            </a:r>
            <a:r>
              <a:rPr lang="it-IT" b="1" dirty="0" err="1"/>
              <a:t>Regression</a:t>
            </a:r>
            <a:r>
              <a:rPr lang="it-IT" dirty="0"/>
              <a:t>, making </a:t>
            </a:r>
            <a:r>
              <a:rPr lang="it-IT" dirty="0" err="1"/>
              <a:t>it</a:t>
            </a:r>
            <a:r>
              <a:rPr lang="it-IT" dirty="0"/>
              <a:t> a strong alternative to </a:t>
            </a:r>
            <a:r>
              <a:rPr lang="it-IT" dirty="0" err="1"/>
              <a:t>XGBoost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999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Model Performance </a:t>
            </a:r>
            <a:r>
              <a:rPr lang="it-IT" sz="4000" dirty="0" err="1">
                <a:solidFill>
                  <a:schemeClr val="bg1"/>
                </a:solidFill>
              </a:rPr>
              <a:t>Comparison</a:t>
            </a:r>
            <a:r>
              <a:rPr lang="it-IT" sz="4000" dirty="0">
                <a:solidFill>
                  <a:schemeClr val="bg1"/>
                </a:solidFill>
              </a:rPr>
              <a:t> with Baseline and Next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34048E-C428-D933-AD70-E693C9647058}"/>
              </a:ext>
            </a:extLst>
          </p:cNvPr>
          <p:cNvSpPr txBox="1"/>
          <p:nvPr/>
        </p:nvSpPr>
        <p:spPr>
          <a:xfrm>
            <a:off x="346063" y="4625788"/>
            <a:ext cx="118444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Conclusion</a:t>
            </a:r>
            <a:r>
              <a:rPr lang="it-IT" b="1" dirty="0"/>
              <a:t>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err="1"/>
              <a:t>While</a:t>
            </a:r>
            <a:r>
              <a:rPr lang="it-IT" dirty="0"/>
              <a:t> the RMSE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seem</a:t>
            </a:r>
            <a:r>
              <a:rPr lang="it-IT" dirty="0"/>
              <a:t> high,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b="1" dirty="0" err="1"/>
              <a:t>reasonable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nature of the dataset and the </a:t>
            </a:r>
            <a:r>
              <a:rPr lang="it-IT" dirty="0" err="1"/>
              <a:t>task's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more </a:t>
            </a:r>
            <a:r>
              <a:rPr lang="it-IT" b="1" dirty="0" err="1"/>
              <a:t>effective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baseline, </a:t>
            </a:r>
            <a:r>
              <a:rPr lang="it-IT" dirty="0" err="1"/>
              <a:t>demonstrating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generalization</a:t>
            </a:r>
            <a:r>
              <a:rPr lang="it-IT" dirty="0"/>
              <a:t> to </a:t>
            </a:r>
            <a:r>
              <a:rPr lang="it-IT" dirty="0" err="1"/>
              <a:t>unseen</a:t>
            </a:r>
            <a:r>
              <a:rPr lang="it-IT" dirty="0"/>
              <a:t>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Future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could</a:t>
            </a:r>
            <a:r>
              <a:rPr lang="it-IT" b="1" dirty="0"/>
              <a:t> involve: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err="1"/>
              <a:t>Collecting</a:t>
            </a:r>
            <a:r>
              <a:rPr lang="it-IT" b="1" dirty="0"/>
              <a:t> </a:t>
            </a:r>
            <a:r>
              <a:rPr lang="it-IT" b="1" dirty="0" err="1"/>
              <a:t>additional</a:t>
            </a:r>
            <a:r>
              <a:rPr lang="it-IT" b="1" dirty="0"/>
              <a:t> features</a:t>
            </a:r>
            <a:r>
              <a:rPr lang="it-IT" dirty="0"/>
              <a:t> or </a:t>
            </a:r>
            <a:r>
              <a:rPr lang="it-IT" dirty="0" err="1"/>
              <a:t>external</a:t>
            </a:r>
            <a:r>
              <a:rPr lang="it-IT" dirty="0"/>
              <a:t>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b="1" dirty="0" err="1"/>
              <a:t>advanced</a:t>
            </a:r>
            <a:r>
              <a:rPr lang="it-IT" b="1" dirty="0"/>
              <a:t> feature engineering</a:t>
            </a:r>
            <a:r>
              <a:rPr lang="it-IT" dirty="0"/>
              <a:t> or domain-</a:t>
            </a:r>
            <a:r>
              <a:rPr lang="it-IT" dirty="0" err="1"/>
              <a:t>specific</a:t>
            </a:r>
            <a:r>
              <a:rPr lang="it-IT" dirty="0"/>
              <a:t> knowledge to </a:t>
            </a:r>
            <a:r>
              <a:rPr lang="it-IT" dirty="0" err="1"/>
              <a:t>improve</a:t>
            </a:r>
            <a:r>
              <a:rPr lang="it-IT" dirty="0"/>
              <a:t> model </a:t>
            </a:r>
            <a:r>
              <a:rPr lang="it-IT" dirty="0" err="1"/>
              <a:t>explainability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pic>
        <p:nvPicPr>
          <p:cNvPr id="14" name="Immagine 13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41D7FFD3-31CE-6EAE-E165-7671D61A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75" y="2445517"/>
            <a:ext cx="7518400" cy="12319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6CF5C2-88E0-71F6-8A9D-DE8073B2A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075" y="3782362"/>
            <a:ext cx="7772400" cy="7339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231A777-19C8-B2FA-418F-0B8948D84F22}"/>
              </a:ext>
            </a:extLst>
          </p:cNvPr>
          <p:cNvSpPr txBox="1"/>
          <p:nvPr/>
        </p:nvSpPr>
        <p:spPr>
          <a:xfrm>
            <a:off x="9893475" y="4255624"/>
            <a:ext cx="1359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[2] Reference</a:t>
            </a:r>
          </a:p>
        </p:txBody>
      </p:sp>
    </p:spTree>
    <p:extLst>
      <p:ext uri="{BB962C8B-B14F-4D97-AF65-F5344CB8AC3E}">
        <p14:creationId xmlns:p14="http://schemas.microsoft.com/office/powerpoint/2010/main" val="75710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92C523-CC2D-8242-13B9-BB6A69BC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Thank you for the attention!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C024E246-4061-F1E3-AA7B-C61E6B75A452}"/>
              </a:ext>
            </a:extLst>
          </p:cNvPr>
          <p:cNvSpPr txBox="1">
            <a:spLocks/>
          </p:cNvSpPr>
          <p:nvPr/>
        </p:nvSpPr>
        <p:spPr>
          <a:xfrm>
            <a:off x="897769" y="1909192"/>
            <a:ext cx="5627684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Reference:</a:t>
            </a:r>
            <a:b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[1]: h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ttps://www.geeksforgeeks.org/xgboost/</a:t>
            </a:r>
            <a:endParaRPr lang="en-US" sz="1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[2]:https://</a:t>
            </a:r>
            <a:r>
              <a:rPr lang="en-US" sz="1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www.kaggle.com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/code/dima806/information-security-salary-</a:t>
            </a:r>
            <a:r>
              <a:rPr lang="en-US" sz="1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autoviz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catboost-shap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umana di legno">
            <a:extLst>
              <a:ext uri="{FF2B5EF4-FFF2-40B4-BE49-F238E27FC236}">
                <a16:creationId xmlns:a16="http://schemas.microsoft.com/office/drawing/2014/main" id="{00B4BA1E-1519-C836-9241-FEF93FD644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846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2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 Goal and </a:t>
            </a:r>
            <a:r>
              <a:rPr lang="it-IT" sz="4000" dirty="0" err="1">
                <a:solidFill>
                  <a:schemeClr val="bg1"/>
                </a:solidFill>
              </a:rPr>
              <a:t>specifics</a:t>
            </a:r>
            <a:br>
              <a:rPr lang="it-IT" sz="4000" dirty="0">
                <a:solidFill>
                  <a:schemeClr val="bg1"/>
                </a:solidFill>
              </a:rPr>
            </a:b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ADAB04-CC91-168B-EF57-6EAF49485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63" y="2160411"/>
            <a:ext cx="10572625" cy="681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Goal</a:t>
            </a:r>
            <a:r>
              <a:rPr lang="it-IT" sz="2400" b="1" dirty="0"/>
              <a:t>: </a:t>
            </a:r>
            <a:r>
              <a:rPr lang="it-IT" sz="1600" dirty="0" err="1"/>
              <a:t>Develop</a:t>
            </a:r>
            <a:r>
              <a:rPr lang="it-IT" sz="1600" dirty="0"/>
              <a:t> a machine learning model to </a:t>
            </a:r>
            <a:r>
              <a:rPr lang="it-IT" sz="1600" b="1" dirty="0" err="1"/>
              <a:t>predict</a:t>
            </a:r>
            <a:r>
              <a:rPr lang="it-IT" sz="1600" b="1" dirty="0"/>
              <a:t> </a:t>
            </a:r>
            <a:r>
              <a:rPr lang="it-IT" sz="1600" b="1" dirty="0" err="1"/>
              <a:t>salaries</a:t>
            </a:r>
            <a:r>
              <a:rPr lang="it-IT" sz="1600" b="1" dirty="0"/>
              <a:t> </a:t>
            </a:r>
            <a:r>
              <a:rPr lang="it-IT" sz="1600" dirty="0"/>
              <a:t>in the cybersecurity </a:t>
            </a:r>
            <a:r>
              <a:rPr lang="it-IT" sz="1600" dirty="0" err="1"/>
              <a:t>industry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various</a:t>
            </a:r>
            <a:r>
              <a:rPr lang="it-IT" sz="1600" dirty="0"/>
              <a:t> features, </a:t>
            </a:r>
            <a:r>
              <a:rPr lang="it-IT" sz="1600" dirty="0" err="1"/>
              <a:t>enhancing</a:t>
            </a:r>
            <a:r>
              <a:rPr lang="it-IT" sz="1600" dirty="0"/>
              <a:t> </a:t>
            </a:r>
            <a:r>
              <a:rPr lang="it-IT" sz="1600" dirty="0" err="1"/>
              <a:t>accuracy</a:t>
            </a:r>
            <a:r>
              <a:rPr lang="it-IT" sz="1600" dirty="0"/>
              <a:t> and </a:t>
            </a:r>
            <a:r>
              <a:rPr lang="it-IT" sz="1600" dirty="0" err="1"/>
              <a:t>identifying</a:t>
            </a:r>
            <a:r>
              <a:rPr lang="it-IT" sz="1600" dirty="0"/>
              <a:t> key </a:t>
            </a:r>
            <a:r>
              <a:rPr lang="it-IT" sz="1600" dirty="0" err="1"/>
              <a:t>factors</a:t>
            </a:r>
            <a:r>
              <a:rPr lang="it-IT" sz="1600" dirty="0"/>
              <a:t> </a:t>
            </a:r>
            <a:r>
              <a:rPr lang="it-IT" sz="1600" dirty="0" err="1"/>
              <a:t>influencing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variations</a:t>
            </a:r>
            <a:r>
              <a:rPr lang="it-IT" sz="1600" dirty="0"/>
              <a:t>. </a:t>
            </a:r>
            <a:endParaRPr lang="it-IT" sz="24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A69FFA6-F9CE-A06F-C489-28FF89575787}"/>
              </a:ext>
            </a:extLst>
          </p:cNvPr>
          <p:cNvSpPr txBox="1">
            <a:spLocks/>
          </p:cNvSpPr>
          <p:nvPr/>
        </p:nvSpPr>
        <p:spPr>
          <a:xfrm>
            <a:off x="498464" y="2826768"/>
            <a:ext cx="7140828" cy="4268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4200" b="1" dirty="0" err="1"/>
              <a:t>Specifications</a:t>
            </a:r>
            <a:r>
              <a:rPr lang="it-IT" sz="3400" b="1" dirty="0"/>
              <a:t>: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Data Exploration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dirty="0" err="1"/>
              <a:t>Visualize</a:t>
            </a:r>
            <a:r>
              <a:rPr lang="it-IT" sz="3500" dirty="0"/>
              <a:t> </a:t>
            </a:r>
            <a:r>
              <a:rPr lang="it-IT" sz="3500" dirty="0" err="1"/>
              <a:t>numerical</a:t>
            </a:r>
            <a:r>
              <a:rPr lang="it-IT" sz="3500" dirty="0"/>
              <a:t> and </a:t>
            </a:r>
            <a:r>
              <a:rPr lang="it-IT" sz="3500" dirty="0" err="1"/>
              <a:t>categorical</a:t>
            </a:r>
            <a:r>
              <a:rPr lang="it-IT" sz="3500" dirty="0"/>
              <a:t> features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dirty="0" err="1"/>
              <a:t>Analyze</a:t>
            </a:r>
            <a:r>
              <a:rPr lang="it-IT" sz="3500" dirty="0"/>
              <a:t> </a:t>
            </a:r>
            <a:r>
              <a:rPr lang="it-IT" sz="3500" dirty="0" err="1"/>
              <a:t>relationships</a:t>
            </a:r>
            <a:r>
              <a:rPr lang="it-IT" sz="3500" dirty="0"/>
              <a:t> </a:t>
            </a:r>
            <a:r>
              <a:rPr lang="it-IT" sz="3500" dirty="0" err="1"/>
              <a:t>between</a:t>
            </a:r>
            <a:r>
              <a:rPr lang="it-IT" sz="3500" dirty="0"/>
              <a:t> features and </a:t>
            </a:r>
            <a:r>
              <a:rPr lang="it-IT" sz="3500" dirty="0" err="1"/>
              <a:t>salary</a:t>
            </a:r>
            <a:r>
              <a:rPr lang="it-IT" sz="3500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dirty="0" err="1"/>
              <a:t>Explore</a:t>
            </a:r>
            <a:r>
              <a:rPr lang="it-IT" sz="3500" dirty="0"/>
              <a:t> trends over time and </a:t>
            </a:r>
            <a:r>
              <a:rPr lang="it-IT" sz="3500" dirty="0" err="1"/>
              <a:t>regional</a:t>
            </a:r>
            <a:r>
              <a:rPr lang="it-IT" sz="3500" dirty="0"/>
              <a:t> </a:t>
            </a:r>
            <a:r>
              <a:rPr lang="it-IT" sz="3500" dirty="0" err="1"/>
              <a:t>disparities</a:t>
            </a:r>
            <a:r>
              <a:rPr lang="it-IT" sz="3500" dirty="0"/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Data </a:t>
            </a:r>
            <a:r>
              <a:rPr lang="it-IT" sz="3500" b="1" dirty="0" err="1"/>
              <a:t>Preprocessing</a:t>
            </a:r>
            <a:r>
              <a:rPr lang="it-IT" sz="3500" b="1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Data </a:t>
            </a:r>
            <a:r>
              <a:rPr lang="it-IT" sz="3500" b="1" dirty="0" err="1"/>
              <a:t>cleaning</a:t>
            </a:r>
            <a:r>
              <a:rPr lang="it-IT" sz="3500" dirty="0"/>
              <a:t>: </a:t>
            </a:r>
            <a:r>
              <a:rPr lang="it-IT" sz="3500" dirty="0" err="1"/>
              <a:t>remove</a:t>
            </a:r>
            <a:r>
              <a:rPr lang="it-IT" sz="3500" dirty="0"/>
              <a:t> </a:t>
            </a:r>
            <a:r>
              <a:rPr lang="it-IT" sz="3500" dirty="0" err="1"/>
              <a:t>duplicates</a:t>
            </a:r>
            <a:r>
              <a:rPr lang="it-IT" sz="3500" dirty="0"/>
              <a:t>, handle </a:t>
            </a:r>
            <a:r>
              <a:rPr lang="it-IT" sz="3500" dirty="0" err="1"/>
              <a:t>missing</a:t>
            </a:r>
            <a:r>
              <a:rPr lang="it-IT" sz="3500" dirty="0"/>
              <a:t> </a:t>
            </a:r>
            <a:r>
              <a:rPr lang="it-IT" sz="3500" dirty="0" err="1"/>
              <a:t>values</a:t>
            </a:r>
            <a:r>
              <a:rPr lang="it-IT" sz="3500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Encoding</a:t>
            </a:r>
            <a:r>
              <a:rPr lang="it-IT" sz="3500" dirty="0"/>
              <a:t>: </a:t>
            </a:r>
            <a:r>
              <a:rPr lang="it-IT" sz="3500" dirty="0" err="1"/>
              <a:t>OneHotEncoder</a:t>
            </a:r>
            <a:r>
              <a:rPr lang="it-IT" sz="3500" dirty="0"/>
              <a:t> and </a:t>
            </a:r>
            <a:r>
              <a:rPr lang="it-IT" sz="3500" dirty="0" err="1"/>
              <a:t>OrdinalEncoder</a:t>
            </a:r>
            <a:r>
              <a:rPr lang="it-IT" sz="3500" dirty="0"/>
              <a:t>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Scaling</a:t>
            </a:r>
            <a:r>
              <a:rPr lang="it-IT" sz="3500" dirty="0"/>
              <a:t>: Standard scaling for </a:t>
            </a:r>
            <a:r>
              <a:rPr lang="it-IT" sz="3500" dirty="0" err="1"/>
              <a:t>numerical</a:t>
            </a:r>
            <a:r>
              <a:rPr lang="it-IT" sz="3500" dirty="0"/>
              <a:t> features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 err="1"/>
              <a:t>Outlier</a:t>
            </a:r>
            <a:r>
              <a:rPr lang="it-IT" sz="3500" b="1" dirty="0"/>
              <a:t> </a:t>
            </a:r>
            <a:r>
              <a:rPr lang="it-IT" sz="3500" b="1" dirty="0" err="1"/>
              <a:t>detection</a:t>
            </a:r>
            <a:r>
              <a:rPr lang="it-IT" sz="3500" dirty="0"/>
              <a:t>: </a:t>
            </a:r>
            <a:r>
              <a:rPr lang="it-IT" sz="3500" dirty="0" err="1"/>
              <a:t>Apply</a:t>
            </a:r>
            <a:r>
              <a:rPr lang="it-IT" sz="3500" dirty="0"/>
              <a:t> log </a:t>
            </a:r>
            <a:r>
              <a:rPr lang="it-IT" sz="3500" dirty="0" err="1"/>
              <a:t>transformation</a:t>
            </a:r>
            <a:r>
              <a:rPr lang="it-IT" sz="3500" dirty="0"/>
              <a:t> to target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Model Development and </a:t>
            </a:r>
            <a:r>
              <a:rPr lang="it-IT" sz="3500" b="1" dirty="0" err="1"/>
              <a:t>Validation</a:t>
            </a:r>
            <a:r>
              <a:rPr lang="it-IT" sz="3500" b="1" dirty="0"/>
              <a:t> </a:t>
            </a:r>
            <a:br>
              <a:rPr lang="it-IT" sz="3500" dirty="0"/>
            </a:br>
            <a:r>
              <a:rPr lang="it-IT" sz="3500" dirty="0"/>
              <a:t>	Models </a:t>
            </a:r>
            <a:r>
              <a:rPr lang="it-IT" sz="3500" dirty="0" err="1"/>
              <a:t>used</a:t>
            </a:r>
            <a:r>
              <a:rPr lang="it-IT" sz="3500" dirty="0"/>
              <a:t>: </a:t>
            </a:r>
            <a:br>
              <a:rPr lang="it-IT" sz="3500" dirty="0"/>
            </a:br>
            <a:r>
              <a:rPr lang="it-IT" sz="3500" dirty="0"/>
              <a:t>		</a:t>
            </a:r>
            <a:r>
              <a:rPr lang="it-IT" sz="3500" b="1" dirty="0"/>
              <a:t>Linear </a:t>
            </a:r>
            <a:r>
              <a:rPr lang="it-IT" sz="3500" b="1" dirty="0" err="1"/>
              <a:t>Regression</a:t>
            </a:r>
            <a:r>
              <a:rPr lang="it-IT" sz="3500" b="1" dirty="0"/>
              <a:t> </a:t>
            </a:r>
            <a:br>
              <a:rPr lang="it-IT" sz="3500" dirty="0"/>
            </a:br>
            <a:r>
              <a:rPr lang="it-IT" sz="3500" dirty="0"/>
              <a:t>		</a:t>
            </a:r>
            <a:r>
              <a:rPr lang="it-IT" sz="3500" b="1" dirty="0"/>
              <a:t>Random </a:t>
            </a:r>
            <a:r>
              <a:rPr lang="it-IT" sz="3500" b="1" dirty="0" err="1"/>
              <a:t>Forest</a:t>
            </a:r>
            <a:r>
              <a:rPr lang="it-IT" sz="3500" b="1" dirty="0"/>
              <a:t> </a:t>
            </a:r>
            <a:br>
              <a:rPr lang="it-IT" sz="3500" b="1" dirty="0"/>
            </a:br>
            <a:r>
              <a:rPr lang="it-IT" sz="3500" b="1" dirty="0"/>
              <a:t>		</a:t>
            </a:r>
            <a:r>
              <a:rPr lang="it-IT" sz="3500" b="1" dirty="0" err="1"/>
              <a:t>XGBoost</a:t>
            </a:r>
            <a:r>
              <a:rPr lang="it-IT" sz="3500" b="1" dirty="0"/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/>
              <a:t>Feature </a:t>
            </a:r>
            <a:r>
              <a:rPr lang="it-IT" sz="3500" b="1" dirty="0" err="1"/>
              <a:t>selection</a:t>
            </a:r>
            <a:r>
              <a:rPr lang="it-IT" sz="3500" b="1" dirty="0"/>
              <a:t> </a:t>
            </a:r>
            <a:r>
              <a:rPr lang="it-IT" sz="3500" b="1" dirty="0" err="1"/>
              <a:t>using</a:t>
            </a:r>
            <a:r>
              <a:rPr lang="it-IT" sz="3500" b="1" dirty="0"/>
              <a:t>: </a:t>
            </a:r>
            <a:br>
              <a:rPr lang="it-IT" sz="3500" b="1" dirty="0"/>
            </a:br>
            <a:r>
              <a:rPr lang="it-IT" sz="3500" b="1" dirty="0"/>
              <a:t>	Recursive Feature </a:t>
            </a:r>
            <a:r>
              <a:rPr lang="it-IT" sz="3500" b="1" dirty="0" err="1"/>
              <a:t>Elimination</a:t>
            </a:r>
            <a:r>
              <a:rPr lang="it-IT" sz="3500" b="1" dirty="0"/>
              <a:t> (RFE)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it-IT" sz="3500" b="1" dirty="0" err="1"/>
              <a:t>Explainable</a:t>
            </a:r>
            <a:r>
              <a:rPr lang="it-IT" sz="3500" b="1" dirty="0"/>
              <a:t> </a:t>
            </a:r>
            <a:r>
              <a:rPr lang="it-IT" sz="3500" b="1" dirty="0" err="1"/>
              <a:t>Artificial</a:t>
            </a:r>
            <a:r>
              <a:rPr lang="it-IT" sz="3500" b="1" dirty="0"/>
              <a:t> Intelligence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SHAP</a:t>
            </a:r>
            <a:r>
              <a:rPr lang="it-IT" sz="3500" dirty="0"/>
              <a:t> (</a:t>
            </a:r>
            <a:r>
              <a:rPr lang="it-IT" sz="3500" dirty="0" err="1"/>
              <a:t>SHapley</a:t>
            </a:r>
            <a:r>
              <a:rPr lang="it-IT" sz="3500" dirty="0"/>
              <a:t> Additive </a:t>
            </a:r>
            <a:r>
              <a:rPr lang="it-IT" sz="3500" dirty="0" err="1"/>
              <a:t>Explanations</a:t>
            </a:r>
            <a:r>
              <a:rPr lang="it-IT" sz="3500" dirty="0"/>
              <a:t>) </a:t>
            </a:r>
            <a:br>
              <a:rPr lang="it-IT" sz="3500" dirty="0"/>
            </a:br>
            <a:r>
              <a:rPr lang="it-IT" sz="3500" dirty="0"/>
              <a:t>	</a:t>
            </a:r>
            <a:r>
              <a:rPr lang="it-IT" sz="3500" b="1" dirty="0"/>
              <a:t>LIME</a:t>
            </a:r>
            <a:r>
              <a:rPr lang="it-IT" sz="3500" dirty="0"/>
              <a:t> (Local </a:t>
            </a:r>
            <a:r>
              <a:rPr lang="it-IT" sz="3500" dirty="0" err="1"/>
              <a:t>Interpretable</a:t>
            </a:r>
            <a:r>
              <a:rPr lang="it-IT" sz="3500" dirty="0"/>
              <a:t> Model-</a:t>
            </a:r>
            <a:r>
              <a:rPr lang="it-IT" sz="3500" dirty="0" err="1"/>
              <a:t>agnostic</a:t>
            </a:r>
            <a:r>
              <a:rPr lang="it-IT" sz="3500" dirty="0"/>
              <a:t> </a:t>
            </a:r>
            <a:r>
              <a:rPr lang="it-IT" sz="3500" dirty="0" err="1"/>
              <a:t>Explanations</a:t>
            </a:r>
            <a:r>
              <a:rPr lang="it-IT" sz="3500" dirty="0"/>
              <a:t>) </a:t>
            </a:r>
          </a:p>
          <a:p>
            <a:pPr marL="0" indent="0">
              <a:buNone/>
            </a:pPr>
            <a:r>
              <a:rPr lang="it-IT" sz="3500" dirty="0" err="1"/>
              <a:t>Hyperparameter</a:t>
            </a:r>
            <a:r>
              <a:rPr lang="it-IT" sz="3500" dirty="0"/>
              <a:t> tuning with </a:t>
            </a:r>
            <a:r>
              <a:rPr lang="it-IT" sz="3500" b="1" dirty="0" err="1"/>
              <a:t>RandomSearchCV</a:t>
            </a:r>
            <a:endParaRPr lang="it-IT" sz="3500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752209-043C-1187-1F5E-E87D1698908B}"/>
              </a:ext>
            </a:extLst>
          </p:cNvPr>
          <p:cNvSpPr txBox="1"/>
          <p:nvPr/>
        </p:nvSpPr>
        <p:spPr>
          <a:xfrm>
            <a:off x="6918617" y="3142679"/>
            <a:ext cx="5322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/>
              <a:t>Key </a:t>
            </a:r>
            <a:r>
              <a:rPr lang="it-IT" sz="1500" b="1" dirty="0" err="1"/>
              <a:t>Metric</a:t>
            </a:r>
            <a:r>
              <a:rPr lang="it-IT" sz="1500" b="1" dirty="0"/>
              <a:t> Goals: </a:t>
            </a:r>
          </a:p>
          <a:p>
            <a:r>
              <a:rPr lang="it-IT" sz="1500" dirty="0"/>
              <a:t>	</a:t>
            </a:r>
            <a:r>
              <a:rPr lang="it-IT" sz="1500" dirty="0" err="1"/>
              <a:t>Evaluate</a:t>
            </a:r>
            <a:r>
              <a:rPr lang="it-IT" sz="1500" dirty="0"/>
              <a:t> models </a:t>
            </a:r>
            <a:r>
              <a:rPr lang="it-IT" sz="1500" dirty="0" err="1"/>
              <a:t>using</a:t>
            </a:r>
            <a:r>
              <a:rPr lang="it-IT" sz="1500" dirty="0"/>
              <a:t> </a:t>
            </a:r>
            <a:r>
              <a:rPr lang="it-IT" sz="1500" b="1" dirty="0"/>
              <a:t>K-</a:t>
            </a:r>
            <a:r>
              <a:rPr lang="it-IT" sz="1500" b="1" dirty="0" err="1"/>
              <a:t>Fold</a:t>
            </a:r>
            <a:r>
              <a:rPr lang="it-IT" sz="1500" b="1" dirty="0"/>
              <a:t> Cross </a:t>
            </a:r>
            <a:r>
              <a:rPr lang="it-IT" sz="1500" b="1" dirty="0" err="1"/>
              <a:t>Validation</a:t>
            </a:r>
            <a:r>
              <a:rPr lang="it-IT" sz="1500" b="1" dirty="0"/>
              <a:t> </a:t>
            </a:r>
          </a:p>
          <a:p>
            <a:r>
              <a:rPr lang="it-IT" sz="1500" dirty="0"/>
              <a:t>Focus on </a:t>
            </a:r>
            <a:r>
              <a:rPr lang="it-IT" sz="1500" dirty="0" err="1"/>
              <a:t>improving</a:t>
            </a:r>
            <a:r>
              <a:rPr lang="it-IT" sz="1500" dirty="0"/>
              <a:t>: </a:t>
            </a:r>
          </a:p>
          <a:p>
            <a:r>
              <a:rPr lang="it-IT" sz="1500" dirty="0"/>
              <a:t>	</a:t>
            </a:r>
            <a:r>
              <a:rPr lang="it-IT" sz="1500" dirty="0" err="1"/>
              <a:t>Mean</a:t>
            </a:r>
            <a:r>
              <a:rPr lang="it-IT" sz="1500" dirty="0"/>
              <a:t> Absolute </a:t>
            </a:r>
            <a:r>
              <a:rPr lang="it-IT" sz="1500" dirty="0" err="1"/>
              <a:t>Error</a:t>
            </a:r>
            <a:r>
              <a:rPr lang="it-IT" sz="1500" dirty="0"/>
              <a:t> (</a:t>
            </a:r>
            <a:r>
              <a:rPr lang="it-IT" sz="1500" b="1" dirty="0"/>
              <a:t>MAE</a:t>
            </a:r>
            <a:r>
              <a:rPr lang="it-IT" sz="1500" dirty="0"/>
              <a:t>) </a:t>
            </a:r>
          </a:p>
          <a:p>
            <a:r>
              <a:rPr lang="it-IT" sz="1500" dirty="0"/>
              <a:t>	Root </a:t>
            </a:r>
            <a:r>
              <a:rPr lang="it-IT" sz="1500" dirty="0" err="1"/>
              <a:t>Mean</a:t>
            </a:r>
            <a:r>
              <a:rPr lang="it-IT" sz="1500" dirty="0"/>
              <a:t> </a:t>
            </a:r>
            <a:r>
              <a:rPr lang="it-IT" sz="1500" dirty="0" err="1"/>
              <a:t>Squared</a:t>
            </a:r>
            <a:r>
              <a:rPr lang="it-IT" sz="1500" dirty="0"/>
              <a:t> </a:t>
            </a:r>
            <a:r>
              <a:rPr lang="it-IT" sz="1500" dirty="0" err="1"/>
              <a:t>Error</a:t>
            </a:r>
            <a:r>
              <a:rPr lang="it-IT" sz="1500" dirty="0"/>
              <a:t> (</a:t>
            </a:r>
            <a:r>
              <a:rPr lang="it-IT" sz="1500" b="1" dirty="0"/>
              <a:t>RMSE</a:t>
            </a:r>
            <a:r>
              <a:rPr lang="it-IT" sz="1500" dirty="0"/>
              <a:t>) </a:t>
            </a:r>
          </a:p>
          <a:p>
            <a:r>
              <a:rPr lang="it-IT" sz="1500" dirty="0"/>
              <a:t>	</a:t>
            </a:r>
            <a:r>
              <a:rPr lang="it-IT" sz="1500" dirty="0" err="1"/>
              <a:t>R-Squared</a:t>
            </a:r>
            <a:r>
              <a:rPr lang="it-IT" sz="1500" dirty="0"/>
              <a:t> (</a:t>
            </a:r>
            <a:r>
              <a:rPr lang="it-IT" sz="1500" b="1" dirty="0"/>
              <a:t>R²</a:t>
            </a:r>
            <a:r>
              <a:rPr lang="it-IT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094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Acquisition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32C2590-C960-F558-B6E3-E1365D11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480" y="1825625"/>
            <a:ext cx="4084320" cy="4351338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17" name="Immagine 16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62712A63-5037-8D51-8D40-AD69FC24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5" y="2710175"/>
            <a:ext cx="6517297" cy="1498595"/>
          </a:xfrm>
          <a:prstGeom prst="rect">
            <a:avLst/>
          </a:prstGeom>
        </p:spPr>
      </p:pic>
      <p:pic>
        <p:nvPicPr>
          <p:cNvPr id="19" name="Immagine 18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BAC63858-058E-E911-B41A-42D2D5EC6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5" y="4406457"/>
            <a:ext cx="6517297" cy="143000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0D8058D-FC59-930C-39F9-A6B58912BD81}"/>
              </a:ext>
            </a:extLst>
          </p:cNvPr>
          <p:cNvSpPr txBox="1"/>
          <p:nvPr/>
        </p:nvSpPr>
        <p:spPr>
          <a:xfrm>
            <a:off x="346063" y="2167134"/>
            <a:ext cx="110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Dataset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54FFFB8-ED35-DAF5-3030-AFCC163E3F8F}"/>
              </a:ext>
            </a:extLst>
          </p:cNvPr>
          <p:cNvSpPr txBox="1"/>
          <p:nvPr/>
        </p:nvSpPr>
        <p:spPr>
          <a:xfrm>
            <a:off x="7134995" y="2167134"/>
            <a:ext cx="5056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Reason</a:t>
            </a:r>
            <a:r>
              <a:rPr lang="it-IT" sz="2000" b="1" dirty="0"/>
              <a:t> for </a:t>
            </a:r>
            <a:r>
              <a:rPr lang="it-IT" sz="2000" b="1" dirty="0" err="1"/>
              <a:t>Choosing</a:t>
            </a:r>
            <a:r>
              <a:rPr lang="it-IT" sz="2000" b="1" dirty="0"/>
              <a:t> </a:t>
            </a:r>
            <a:r>
              <a:rPr lang="it-IT" sz="2000" b="1" dirty="0" err="1"/>
              <a:t>This</a:t>
            </a:r>
            <a:r>
              <a:rPr lang="it-IT" sz="2000" b="1" dirty="0"/>
              <a:t> Dataset: </a:t>
            </a:r>
          </a:p>
          <a:p>
            <a:endParaRPr lang="it-IT" sz="1600" dirty="0"/>
          </a:p>
          <a:p>
            <a:r>
              <a:rPr lang="it-IT" sz="1600" dirty="0"/>
              <a:t>The dataset </a:t>
            </a:r>
            <a:r>
              <a:rPr lang="it-IT" sz="1600" dirty="0" err="1"/>
              <a:t>provides</a:t>
            </a:r>
            <a:r>
              <a:rPr lang="it-IT" sz="1600" dirty="0"/>
              <a:t> insights </a:t>
            </a:r>
            <a:r>
              <a:rPr lang="it-IT" sz="1600" dirty="0" err="1"/>
              <a:t>into</a:t>
            </a:r>
            <a:r>
              <a:rPr lang="it-IT" sz="1600" dirty="0"/>
              <a:t> the </a:t>
            </a:r>
            <a:r>
              <a:rPr lang="it-IT" sz="1600" dirty="0" err="1"/>
              <a:t>evolving</a:t>
            </a:r>
            <a:r>
              <a:rPr lang="it-IT" sz="1600" dirty="0"/>
              <a:t> </a:t>
            </a:r>
            <a:r>
              <a:rPr lang="it-IT" sz="1600" dirty="0" err="1"/>
              <a:t>landscape</a:t>
            </a:r>
            <a:r>
              <a:rPr lang="it-IT" sz="1600" dirty="0"/>
              <a:t> of cybersecurity </a:t>
            </a:r>
            <a:r>
              <a:rPr lang="it-IT" sz="1600" dirty="0" err="1"/>
              <a:t>roles</a:t>
            </a:r>
            <a:r>
              <a:rPr lang="it-IT" sz="1600" dirty="0"/>
              <a:t>, </a:t>
            </a:r>
            <a:r>
              <a:rPr lang="it-IT" sz="1600" dirty="0" err="1"/>
              <a:t>highlighting</a:t>
            </a:r>
            <a:r>
              <a:rPr lang="it-IT" sz="1600" dirty="0"/>
              <a:t> </a:t>
            </a:r>
            <a:r>
              <a:rPr lang="it-IT" sz="1600" dirty="0" err="1"/>
              <a:t>salary</a:t>
            </a:r>
            <a:r>
              <a:rPr lang="it-IT" sz="1600" dirty="0"/>
              <a:t> </a:t>
            </a:r>
            <a:r>
              <a:rPr lang="it-IT" sz="1600" dirty="0" err="1"/>
              <a:t>disparities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experience</a:t>
            </a:r>
            <a:r>
              <a:rPr lang="it-IT" sz="1600" dirty="0"/>
              <a:t>, location, and job </a:t>
            </a:r>
            <a:r>
              <a:rPr lang="it-IT" sz="1600" dirty="0" err="1"/>
              <a:t>titles</a:t>
            </a:r>
            <a:r>
              <a:rPr lang="it-IT" sz="1600" dirty="0"/>
              <a:t>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9E45FB2-A33A-E2F1-E64B-16DC61A80170}"/>
              </a:ext>
            </a:extLst>
          </p:cNvPr>
          <p:cNvSpPr txBox="1"/>
          <p:nvPr/>
        </p:nvSpPr>
        <p:spPr>
          <a:xfrm>
            <a:off x="7134995" y="3580550"/>
            <a:ext cx="45328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Dataset </a:t>
            </a:r>
            <a:r>
              <a:rPr lang="it-IT" sz="2000" b="1" dirty="0" err="1"/>
              <a:t>Description</a:t>
            </a:r>
            <a:r>
              <a:rPr lang="it-IT" sz="2000" b="1" dirty="0"/>
              <a:t>:</a:t>
            </a:r>
          </a:p>
          <a:p>
            <a:endParaRPr lang="it-IT" sz="2000" b="1" dirty="0"/>
          </a:p>
          <a:p>
            <a:r>
              <a:rPr lang="it-IT" sz="1600" dirty="0"/>
              <a:t>The dataset </a:t>
            </a:r>
            <a:r>
              <a:rPr lang="it-IT" sz="1600" dirty="0" err="1"/>
              <a:t>contains</a:t>
            </a:r>
            <a:r>
              <a:rPr lang="it-IT" sz="1600" dirty="0"/>
              <a:t> over </a:t>
            </a:r>
            <a:r>
              <a:rPr lang="it-IT" sz="1600" b="1" dirty="0"/>
              <a:t>20,000 </a:t>
            </a:r>
            <a:r>
              <a:rPr lang="it-IT" sz="1600" b="1" dirty="0" err="1"/>
              <a:t>records</a:t>
            </a:r>
            <a:r>
              <a:rPr lang="it-IT" sz="1600" b="1" dirty="0"/>
              <a:t> </a:t>
            </a:r>
            <a:r>
              <a:rPr lang="it-IT" sz="1600" dirty="0"/>
              <a:t>from </a:t>
            </a:r>
            <a:r>
              <a:rPr lang="it-IT" sz="1600" dirty="0" err="1"/>
              <a:t>various</a:t>
            </a:r>
            <a:r>
              <a:rPr lang="it-IT" sz="1600" dirty="0"/>
              <a:t> countries, with a strong </a:t>
            </a:r>
            <a:r>
              <a:rPr lang="it-IT" sz="1600" dirty="0" err="1"/>
              <a:t>prevalence</a:t>
            </a:r>
            <a:r>
              <a:rPr lang="it-IT" sz="1600" dirty="0"/>
              <a:t> of data from the United States. </a:t>
            </a:r>
          </a:p>
          <a:p>
            <a:endParaRPr lang="it-IT" sz="1600" dirty="0"/>
          </a:p>
          <a:p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spans</a:t>
            </a:r>
            <a:r>
              <a:rPr lang="it-IT" sz="1600" dirty="0"/>
              <a:t> from </a:t>
            </a:r>
            <a:r>
              <a:rPr lang="it-IT" sz="1600" b="1" dirty="0"/>
              <a:t>2020 to 2024</a:t>
            </a:r>
            <a:r>
              <a:rPr lang="it-IT" sz="1600" dirty="0"/>
              <a:t>, making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highly</a:t>
            </a:r>
            <a:r>
              <a:rPr lang="it-IT" sz="1600" dirty="0"/>
              <a:t> </a:t>
            </a:r>
            <a:r>
              <a:rPr lang="it-IT" sz="1600" dirty="0" err="1"/>
              <a:t>recent</a:t>
            </a:r>
            <a:r>
              <a:rPr lang="it-IT" sz="1600" dirty="0"/>
              <a:t> and </a:t>
            </a:r>
            <a:r>
              <a:rPr lang="it-IT" sz="1600" dirty="0" err="1"/>
              <a:t>relevant</a:t>
            </a:r>
            <a:r>
              <a:rPr lang="it-IT" sz="1600" dirty="0"/>
              <a:t> to </a:t>
            </a:r>
            <a:r>
              <a:rPr lang="it-IT" sz="1600" dirty="0" err="1"/>
              <a:t>current</a:t>
            </a:r>
            <a:r>
              <a:rPr lang="it-IT" sz="1600" dirty="0"/>
              <a:t> </a:t>
            </a:r>
            <a:r>
              <a:rPr lang="it-IT" sz="1600" dirty="0" err="1"/>
              <a:t>industry</a:t>
            </a:r>
            <a:r>
              <a:rPr lang="it-IT" sz="1600" dirty="0"/>
              <a:t> trends. </a:t>
            </a:r>
          </a:p>
          <a:p>
            <a:endParaRPr lang="it-IT" sz="1600" dirty="0"/>
          </a:p>
          <a:p>
            <a:r>
              <a:rPr lang="it-IT" sz="1600" dirty="0"/>
              <a:t>The data </a:t>
            </a:r>
            <a:r>
              <a:rPr lang="it-IT" sz="1600" dirty="0" err="1"/>
              <a:t>includes</a:t>
            </a:r>
            <a:r>
              <a:rPr lang="it-IT" sz="1600" dirty="0"/>
              <a:t>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b="1" dirty="0" err="1"/>
              <a:t>continuous</a:t>
            </a:r>
            <a:r>
              <a:rPr lang="it-IT" sz="1600" dirty="0"/>
              <a:t> and </a:t>
            </a:r>
            <a:r>
              <a:rPr lang="it-IT" sz="1600" b="1" dirty="0" err="1"/>
              <a:t>categorical</a:t>
            </a:r>
            <a:r>
              <a:rPr lang="it-IT" sz="1600" dirty="0"/>
              <a:t> </a:t>
            </a:r>
            <a:r>
              <a:rPr lang="it-IT" sz="1600" b="1" dirty="0" err="1"/>
              <a:t>variables</a:t>
            </a:r>
            <a:r>
              <a:rPr lang="it-IT" sz="1600" dirty="0"/>
              <a:t>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D3FA793-789C-BA49-7C1F-3E427EF551D7}"/>
              </a:ext>
            </a:extLst>
          </p:cNvPr>
          <p:cNvSpPr txBox="1"/>
          <p:nvPr/>
        </p:nvSpPr>
        <p:spPr>
          <a:xfrm>
            <a:off x="3309337" y="40371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E76B2A-F7FD-F120-1B0D-87171B21BFAD}"/>
              </a:ext>
            </a:extLst>
          </p:cNvPr>
          <p:cNvSpPr txBox="1"/>
          <p:nvPr/>
        </p:nvSpPr>
        <p:spPr>
          <a:xfrm>
            <a:off x="346063" y="5903116"/>
            <a:ext cx="17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Platform:</a:t>
            </a:r>
            <a:r>
              <a:rPr lang="it-IT" dirty="0"/>
              <a:t> </a:t>
            </a:r>
            <a:r>
              <a:rPr lang="it-IT" sz="1600" dirty="0" err="1"/>
              <a:t>Kaggle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494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174153-CE50-A4B6-33D4-18E2256F7797}"/>
              </a:ext>
            </a:extLst>
          </p:cNvPr>
          <p:cNvSpPr txBox="1"/>
          <p:nvPr/>
        </p:nvSpPr>
        <p:spPr>
          <a:xfrm>
            <a:off x="332810" y="2832314"/>
            <a:ext cx="479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1. </a:t>
            </a:r>
            <a:r>
              <a:rPr lang="it-IT" b="1" dirty="0" err="1"/>
              <a:t>Visualizing</a:t>
            </a:r>
            <a:r>
              <a:rPr lang="it-IT" b="1" dirty="0"/>
              <a:t> </a:t>
            </a:r>
            <a:r>
              <a:rPr lang="it-IT" b="1" dirty="0" err="1"/>
              <a:t>Numerical</a:t>
            </a:r>
            <a:r>
              <a:rPr lang="it-IT" b="1" dirty="0"/>
              <a:t> Features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A04DA5-13AF-B2A5-5AF7-CBFA0F2F9AD8}"/>
              </a:ext>
            </a:extLst>
          </p:cNvPr>
          <p:cNvSpPr txBox="1"/>
          <p:nvPr/>
        </p:nvSpPr>
        <p:spPr>
          <a:xfrm>
            <a:off x="6342143" y="2744070"/>
            <a:ext cx="4528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2. </a:t>
            </a:r>
            <a:r>
              <a:rPr lang="it-IT" b="1" dirty="0" err="1"/>
              <a:t>Visualizing</a:t>
            </a:r>
            <a:r>
              <a:rPr lang="it-IT" b="1" dirty="0"/>
              <a:t> </a:t>
            </a:r>
            <a:r>
              <a:rPr lang="it-IT" b="1" dirty="0" err="1"/>
              <a:t>Categorical</a:t>
            </a:r>
            <a:r>
              <a:rPr lang="it-IT" b="1" dirty="0"/>
              <a:t> Features 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9854EF-ACD3-5231-748B-EDC72127B2A9}"/>
              </a:ext>
            </a:extLst>
          </p:cNvPr>
          <p:cNvSpPr txBox="1"/>
          <p:nvPr/>
        </p:nvSpPr>
        <p:spPr>
          <a:xfrm>
            <a:off x="423878" y="5499350"/>
            <a:ext cx="6137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3. </a:t>
            </a:r>
            <a:r>
              <a:rPr lang="it-IT" b="1" dirty="0" err="1"/>
              <a:t>Relationship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</a:t>
            </a:r>
            <a:r>
              <a:rPr lang="it-IT" b="1" dirty="0" err="1"/>
              <a:t>Categorical</a:t>
            </a:r>
            <a:r>
              <a:rPr lang="it-IT" b="1" dirty="0"/>
              <a:t> Features and </a:t>
            </a:r>
            <a:r>
              <a:rPr lang="it-IT" b="1" dirty="0" err="1"/>
              <a:t>Salary</a:t>
            </a:r>
            <a:r>
              <a:rPr lang="it-IT" b="1" dirty="0"/>
              <a:t> 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4DA1B6-26FA-B28C-3708-D38D90B23025}"/>
              </a:ext>
            </a:extLst>
          </p:cNvPr>
          <p:cNvSpPr txBox="1"/>
          <p:nvPr/>
        </p:nvSpPr>
        <p:spPr>
          <a:xfrm>
            <a:off x="423888" y="5887269"/>
            <a:ext cx="602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4. </a:t>
            </a:r>
            <a:r>
              <a:rPr lang="it-IT" b="1" dirty="0" err="1"/>
              <a:t>Relationship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</a:t>
            </a:r>
            <a:r>
              <a:rPr lang="it-IT" b="1" dirty="0" err="1"/>
              <a:t>Numerical</a:t>
            </a:r>
            <a:r>
              <a:rPr lang="it-IT" b="1" dirty="0"/>
              <a:t> Features and </a:t>
            </a:r>
            <a:r>
              <a:rPr lang="it-IT" b="1" dirty="0" err="1"/>
              <a:t>Salary</a:t>
            </a:r>
            <a:r>
              <a:rPr lang="it-IT" b="1" dirty="0"/>
              <a:t> </a:t>
            </a:r>
          </a:p>
          <a:p>
            <a:endParaRPr lang="it-IT" dirty="0"/>
          </a:p>
        </p:txBody>
      </p:sp>
      <p:pic>
        <p:nvPicPr>
          <p:cNvPr id="14" name="Immagine 13" descr="Immagine che contiene schermata, testo, Diagramma, diagramma&#10;&#10;Descrizione generata automaticamente">
            <a:extLst>
              <a:ext uri="{FF2B5EF4-FFF2-40B4-BE49-F238E27FC236}">
                <a16:creationId xmlns:a16="http://schemas.microsoft.com/office/drawing/2014/main" id="{542B4A26-DE04-2F90-2D5E-3C248421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8" y="3200149"/>
            <a:ext cx="3610781" cy="2004352"/>
          </a:xfrm>
          <a:prstGeom prst="rect">
            <a:avLst/>
          </a:prstGeom>
        </p:spPr>
      </p:pic>
      <p:pic>
        <p:nvPicPr>
          <p:cNvPr id="16" name="Immagine 15" descr="Immagine che contiene schermata, testo, Diagramma, linea&#10;&#10;Descrizione generata automaticamente">
            <a:extLst>
              <a:ext uri="{FF2B5EF4-FFF2-40B4-BE49-F238E27FC236}">
                <a16:creationId xmlns:a16="http://schemas.microsoft.com/office/drawing/2014/main" id="{0E1229D9-A592-3185-4D0C-776AE5D1E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17" y="3141437"/>
            <a:ext cx="3387045" cy="212637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AD5BFC3-6C8E-CF49-919A-AE5128513F26}"/>
              </a:ext>
            </a:extLst>
          </p:cNvPr>
          <p:cNvSpPr txBox="1"/>
          <p:nvPr/>
        </p:nvSpPr>
        <p:spPr>
          <a:xfrm>
            <a:off x="302006" y="2023556"/>
            <a:ext cx="11798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Understand</a:t>
            </a:r>
            <a:r>
              <a:rPr lang="it-IT" dirty="0"/>
              <a:t> the dataset </a:t>
            </a:r>
            <a:r>
              <a:rPr lang="it-IT" dirty="0" err="1"/>
              <a:t>through</a:t>
            </a:r>
            <a:r>
              <a:rPr lang="it-IT" dirty="0"/>
              <a:t> visual and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patterns, </a:t>
            </a:r>
            <a:r>
              <a:rPr lang="it-IT" dirty="0" err="1"/>
              <a:t>correlations</a:t>
            </a:r>
            <a:r>
              <a:rPr lang="it-IT" dirty="0"/>
              <a:t>, and key insights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</a:t>
            </a:r>
            <a:r>
              <a:rPr lang="it-IT" dirty="0" err="1"/>
              <a:t>salary</a:t>
            </a:r>
            <a:r>
              <a:rPr lang="it-IT" dirty="0"/>
              <a:t> </a:t>
            </a:r>
            <a:r>
              <a:rPr lang="it-IT" dirty="0" err="1"/>
              <a:t>predictions</a:t>
            </a:r>
            <a:r>
              <a:rPr lang="it-IT" dirty="0"/>
              <a:t>.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4C6900B-449E-C318-7ED7-50793DC406D2}"/>
              </a:ext>
            </a:extLst>
          </p:cNvPr>
          <p:cNvSpPr txBox="1"/>
          <p:nvPr/>
        </p:nvSpPr>
        <p:spPr>
          <a:xfrm>
            <a:off x="423878" y="6276422"/>
            <a:ext cx="29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5. </a:t>
            </a:r>
            <a:r>
              <a:rPr lang="it-IT" b="1" dirty="0" err="1"/>
              <a:t>Salary</a:t>
            </a:r>
            <a:r>
              <a:rPr lang="it-IT" b="1" dirty="0"/>
              <a:t> Trends Over Time</a:t>
            </a:r>
            <a:endParaRPr lang="it-IT" dirty="0"/>
          </a:p>
          <a:p>
            <a:endParaRPr lang="it-IT" dirty="0"/>
          </a:p>
        </p:txBody>
      </p:sp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03CB8C0E-2003-D2F4-7D86-5507B672555E}"/>
              </a:ext>
            </a:extLst>
          </p:cNvPr>
          <p:cNvCxnSpPr/>
          <p:nvPr/>
        </p:nvCxnSpPr>
        <p:spPr>
          <a:xfrm>
            <a:off x="5220883" y="3141437"/>
            <a:ext cx="0" cy="18953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8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376873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174153-CE50-A4B6-33D4-18E2256F7797}"/>
              </a:ext>
            </a:extLst>
          </p:cNvPr>
          <p:cNvSpPr txBox="1"/>
          <p:nvPr/>
        </p:nvSpPr>
        <p:spPr>
          <a:xfrm>
            <a:off x="474261" y="2020243"/>
            <a:ext cx="5517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6. </a:t>
            </a:r>
            <a:r>
              <a:rPr lang="it-IT" b="1" dirty="0" err="1"/>
              <a:t>Average</a:t>
            </a:r>
            <a:r>
              <a:rPr lang="it-IT" b="1" dirty="0"/>
              <a:t> </a:t>
            </a:r>
            <a:r>
              <a:rPr lang="it-IT" b="1" dirty="0" err="1"/>
              <a:t>Salary</a:t>
            </a:r>
            <a:r>
              <a:rPr lang="it-IT" b="1" dirty="0"/>
              <a:t> for </a:t>
            </a:r>
            <a:r>
              <a:rPr lang="it-IT" b="1" dirty="0" err="1"/>
              <a:t>Different</a:t>
            </a:r>
            <a:r>
              <a:rPr lang="it-IT" b="1" dirty="0"/>
              <a:t> Cybersecurity </a:t>
            </a:r>
            <a:r>
              <a:rPr lang="it-IT" b="1" dirty="0" err="1"/>
              <a:t>Roles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9854EF-ACD3-5231-748B-EDC72127B2A9}"/>
              </a:ext>
            </a:extLst>
          </p:cNvPr>
          <p:cNvSpPr txBox="1"/>
          <p:nvPr/>
        </p:nvSpPr>
        <p:spPr>
          <a:xfrm>
            <a:off x="474261" y="4660792"/>
            <a:ext cx="304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7. </a:t>
            </a:r>
            <a:r>
              <a:rPr lang="it-IT" b="1" dirty="0" err="1"/>
              <a:t>Regional</a:t>
            </a:r>
            <a:r>
              <a:rPr lang="it-IT" b="1" dirty="0"/>
              <a:t> </a:t>
            </a:r>
            <a:r>
              <a:rPr lang="it-IT" b="1" dirty="0" err="1"/>
              <a:t>Salary</a:t>
            </a:r>
            <a:r>
              <a:rPr lang="it-IT" b="1" dirty="0"/>
              <a:t> </a:t>
            </a:r>
            <a:r>
              <a:rPr lang="it-IT" b="1" dirty="0" err="1"/>
              <a:t>Disparity</a:t>
            </a:r>
            <a:endParaRPr lang="it-IT" dirty="0"/>
          </a:p>
          <a:p>
            <a:endParaRPr lang="it-IT" dirty="0"/>
          </a:p>
        </p:txBody>
      </p:sp>
      <p:pic>
        <p:nvPicPr>
          <p:cNvPr id="7" name="Immagine 6" descr="Immagine che contiene testo, linea, schermata&#10;&#10;Descrizione generata automaticamente">
            <a:extLst>
              <a:ext uri="{FF2B5EF4-FFF2-40B4-BE49-F238E27FC236}">
                <a16:creationId xmlns:a16="http://schemas.microsoft.com/office/drawing/2014/main" id="{ADFC19C0-EB57-912A-5C3C-C3B5029B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87" y="2331297"/>
            <a:ext cx="9164140" cy="22404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EFFDA4-FFBF-E63F-2B7B-47C047617D63}"/>
              </a:ext>
            </a:extLst>
          </p:cNvPr>
          <p:cNvSpPr txBox="1"/>
          <p:nvPr/>
        </p:nvSpPr>
        <p:spPr>
          <a:xfrm>
            <a:off x="6095995" y="4616776"/>
            <a:ext cx="2983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 8. Remote work and </a:t>
            </a:r>
            <a:r>
              <a:rPr lang="it-IT" b="1" dirty="0" err="1"/>
              <a:t>salary</a:t>
            </a:r>
            <a:endParaRPr lang="it-IT" dirty="0"/>
          </a:p>
          <a:p>
            <a:endParaRPr lang="it-IT" dirty="0"/>
          </a:p>
        </p:txBody>
      </p:sp>
      <p:pic>
        <p:nvPicPr>
          <p:cNvPr id="18" name="Immagine 1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BB3D9F4-B966-3103-D798-9DEC589C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71" y="4960749"/>
            <a:ext cx="3640529" cy="1858452"/>
          </a:xfrm>
          <a:prstGeom prst="rect">
            <a:avLst/>
          </a:prstGeom>
        </p:spPr>
      </p:pic>
      <p:pic>
        <p:nvPicPr>
          <p:cNvPr id="20" name="Immagine 19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A34863C-D2F3-5994-9E2A-FFFE22889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54513"/>
            <a:ext cx="1203661" cy="1858452"/>
          </a:xfrm>
          <a:prstGeom prst="rect">
            <a:avLst/>
          </a:prstGeom>
        </p:spPr>
      </p:pic>
      <p:pic>
        <p:nvPicPr>
          <p:cNvPr id="24" name="Immagine 2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5731D962-97C3-B189-DFF1-378462BDF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8132" y="4929150"/>
            <a:ext cx="1241991" cy="1909177"/>
          </a:xfrm>
          <a:prstGeom prst="rect">
            <a:avLst/>
          </a:prstGeom>
        </p:spPr>
      </p:pic>
      <p:pic>
        <p:nvPicPr>
          <p:cNvPr id="28" name="Immagine 2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A226B166-97A8-DD82-B4C2-701FC30EB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272" y="4917569"/>
            <a:ext cx="3781860" cy="1940431"/>
          </a:xfrm>
          <a:prstGeom prst="rect">
            <a:avLst/>
          </a:prstGeom>
        </p:spPr>
      </p:pic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8F31E067-405E-27E3-DDD7-C31DB47A4040}"/>
              </a:ext>
            </a:extLst>
          </p:cNvPr>
          <p:cNvCxnSpPr/>
          <p:nvPr/>
        </p:nvCxnSpPr>
        <p:spPr>
          <a:xfrm>
            <a:off x="5747657" y="4917569"/>
            <a:ext cx="0" cy="18953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5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836061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– Data </a:t>
            </a:r>
            <a:r>
              <a:rPr lang="it-IT" sz="4000" dirty="0" err="1">
                <a:solidFill>
                  <a:schemeClr val="bg1"/>
                </a:solidFill>
              </a:rPr>
              <a:t>Cleaning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42934D-F78A-022A-CD7D-E4E916856638}"/>
              </a:ext>
            </a:extLst>
          </p:cNvPr>
          <p:cNvSpPr txBox="1"/>
          <p:nvPr/>
        </p:nvSpPr>
        <p:spPr>
          <a:xfrm>
            <a:off x="236431" y="2010758"/>
            <a:ext cx="11704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Ensure</a:t>
            </a:r>
            <a:r>
              <a:rPr lang="it-IT" dirty="0"/>
              <a:t> data </a:t>
            </a:r>
            <a:r>
              <a:rPr lang="it-IT" dirty="0" err="1"/>
              <a:t>quality</a:t>
            </a:r>
            <a:r>
              <a:rPr lang="it-IT" dirty="0"/>
              <a:t> by </a:t>
            </a:r>
            <a:r>
              <a:rPr lang="it-IT" dirty="0" err="1"/>
              <a:t>addressing</a:t>
            </a:r>
            <a:r>
              <a:rPr lang="it-IT" dirty="0"/>
              <a:t> </a:t>
            </a:r>
            <a:r>
              <a:rPr lang="it-IT" dirty="0" err="1"/>
              <a:t>duplicates</a:t>
            </a:r>
            <a:r>
              <a:rPr lang="it-IT" dirty="0"/>
              <a:t>,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and high-</a:t>
            </a:r>
            <a:r>
              <a:rPr lang="it-IT" dirty="0" err="1"/>
              <a:t>cardinality</a:t>
            </a:r>
            <a:r>
              <a:rPr lang="it-IT" dirty="0"/>
              <a:t> features to </a:t>
            </a:r>
            <a:r>
              <a:rPr lang="it-IT" dirty="0" err="1"/>
              <a:t>improve</a:t>
            </a:r>
            <a:r>
              <a:rPr lang="it-IT" dirty="0"/>
              <a:t> model performance.</a:t>
            </a:r>
          </a:p>
          <a:p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455D55-E6B6-5F56-A193-BAD130A660D6}"/>
              </a:ext>
            </a:extLst>
          </p:cNvPr>
          <p:cNvSpPr txBox="1"/>
          <p:nvPr/>
        </p:nvSpPr>
        <p:spPr>
          <a:xfrm>
            <a:off x="6436218" y="2777363"/>
            <a:ext cx="2802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Handling </a:t>
            </a:r>
            <a:r>
              <a:rPr lang="it-IT" b="1" dirty="0" err="1"/>
              <a:t>Missing</a:t>
            </a:r>
            <a:r>
              <a:rPr lang="it-IT" b="1" dirty="0"/>
              <a:t> </a:t>
            </a:r>
            <a:r>
              <a:rPr lang="it-IT" b="1" dirty="0" err="1"/>
              <a:t>Values</a:t>
            </a:r>
            <a:r>
              <a:rPr lang="it-IT" b="1" dirty="0"/>
              <a:t>:</a:t>
            </a: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D3F3E0-27AD-5913-BDB0-69FF785E8F2B}"/>
              </a:ext>
            </a:extLst>
          </p:cNvPr>
          <p:cNvSpPr txBox="1"/>
          <p:nvPr/>
        </p:nvSpPr>
        <p:spPr>
          <a:xfrm>
            <a:off x="2587375" y="4674467"/>
            <a:ext cx="640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Reducing</a:t>
            </a:r>
            <a:r>
              <a:rPr lang="it-IT" b="1" dirty="0"/>
              <a:t> High </a:t>
            </a:r>
            <a:r>
              <a:rPr lang="it-IT" b="1" dirty="0" err="1"/>
              <a:t>Cardinality</a:t>
            </a:r>
            <a:r>
              <a:rPr lang="it-IT" b="1" dirty="0"/>
              <a:t> in </a:t>
            </a:r>
            <a:r>
              <a:rPr lang="it-IT" b="1" dirty="0" err="1"/>
              <a:t>Categorical</a:t>
            </a:r>
            <a:r>
              <a:rPr lang="it-IT" b="1" dirty="0"/>
              <a:t> Features:</a:t>
            </a:r>
            <a:endParaRPr lang="it-IT" dirty="0"/>
          </a:p>
          <a:p>
            <a:endParaRPr lang="it-IT" dirty="0"/>
          </a:p>
        </p:txBody>
      </p:sp>
      <p:pic>
        <p:nvPicPr>
          <p:cNvPr id="7" name="Immagine 6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00791A29-B729-F2F2-4397-67AA2EB1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8" y="3187977"/>
            <a:ext cx="1993900" cy="533400"/>
          </a:xfrm>
          <a:prstGeom prst="rect">
            <a:avLst/>
          </a:prstGeom>
        </p:spPr>
      </p:pic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842FB977-B2C1-E576-1170-065F15DA6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46" y="3089636"/>
            <a:ext cx="1626978" cy="151729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8FCE06-C288-D206-F78A-4CA3BDA0A690}"/>
              </a:ext>
            </a:extLst>
          </p:cNvPr>
          <p:cNvSpPr txBox="1"/>
          <p:nvPr/>
        </p:nvSpPr>
        <p:spPr>
          <a:xfrm>
            <a:off x="2784590" y="3064568"/>
            <a:ext cx="24422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Identified</a:t>
            </a:r>
            <a:r>
              <a:rPr lang="it-IT" sz="1600" dirty="0"/>
              <a:t> and </a:t>
            </a:r>
            <a:r>
              <a:rPr lang="it-IT" sz="1600" dirty="0" err="1"/>
              <a:t>removed</a:t>
            </a:r>
            <a:r>
              <a:rPr lang="it-IT" sz="1600" dirty="0"/>
              <a:t> duplicate </a:t>
            </a:r>
            <a:r>
              <a:rPr lang="it-IT" sz="1600" dirty="0" err="1"/>
              <a:t>records</a:t>
            </a:r>
            <a:r>
              <a:rPr lang="it-IT" sz="1600" dirty="0"/>
              <a:t> to </a:t>
            </a:r>
            <a:r>
              <a:rPr lang="it-IT" sz="1600" dirty="0" err="1"/>
              <a:t>ensure</a:t>
            </a:r>
            <a:r>
              <a:rPr lang="it-IT" sz="1600" dirty="0"/>
              <a:t>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observations</a:t>
            </a:r>
            <a:r>
              <a:rPr lang="it-IT" sz="1600" dirty="0"/>
              <a:t>.</a:t>
            </a:r>
          </a:p>
          <a:p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6A16DD-DDF2-890B-D848-2F745826C529}"/>
              </a:ext>
            </a:extLst>
          </p:cNvPr>
          <p:cNvSpPr txBox="1"/>
          <p:nvPr/>
        </p:nvSpPr>
        <p:spPr>
          <a:xfrm>
            <a:off x="8399286" y="3022970"/>
            <a:ext cx="2853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Missing</a:t>
            </a:r>
            <a:r>
              <a:rPr lang="it-IT" sz="1600" dirty="0"/>
              <a:t> </a:t>
            </a:r>
            <a:r>
              <a:rPr lang="it-IT" sz="1600" dirty="0" err="1"/>
              <a:t>values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imputed</a:t>
            </a:r>
            <a:r>
              <a:rPr lang="it-IT" sz="1600" dirty="0"/>
              <a:t> or </a:t>
            </a:r>
            <a:r>
              <a:rPr lang="it-IT" sz="1600" dirty="0" err="1"/>
              <a:t>dropped</a:t>
            </a:r>
            <a:r>
              <a:rPr lang="it-IT" sz="1600" dirty="0"/>
              <a:t> </a:t>
            </a:r>
            <a:r>
              <a:rPr lang="it-IT" sz="1600" dirty="0" err="1"/>
              <a:t>depending</a:t>
            </a:r>
            <a:r>
              <a:rPr lang="it-IT" sz="1600" dirty="0"/>
              <a:t> on </a:t>
            </a:r>
            <a:r>
              <a:rPr lang="it-IT" sz="1600" dirty="0" err="1"/>
              <a:t>their</a:t>
            </a:r>
            <a:r>
              <a:rPr lang="it-IT" sz="1600" dirty="0"/>
              <a:t> </a:t>
            </a:r>
            <a:r>
              <a:rPr lang="it-IT" sz="1600" dirty="0" err="1"/>
              <a:t>relevance</a:t>
            </a:r>
            <a:r>
              <a:rPr lang="it-IT" sz="1600" dirty="0"/>
              <a:t> to the </a:t>
            </a:r>
            <a:r>
              <a:rPr lang="it-IT" sz="1600" dirty="0" err="1"/>
              <a:t>analysis</a:t>
            </a:r>
            <a:r>
              <a:rPr lang="it-IT" sz="1600" dirty="0"/>
              <a:t>.</a:t>
            </a:r>
          </a:p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CFE22F-AC1F-FBDA-2160-3E4F2E609C48}"/>
              </a:ext>
            </a:extLst>
          </p:cNvPr>
          <p:cNvSpPr txBox="1"/>
          <p:nvPr/>
        </p:nvSpPr>
        <p:spPr>
          <a:xfrm>
            <a:off x="4869030" y="5150431"/>
            <a:ext cx="5937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For </a:t>
            </a:r>
            <a:r>
              <a:rPr lang="it-IT" sz="1600" dirty="0" err="1"/>
              <a:t>categorical</a:t>
            </a:r>
            <a:r>
              <a:rPr lang="it-IT" sz="1600" dirty="0"/>
              <a:t> </a:t>
            </a:r>
            <a:r>
              <a:rPr lang="it-IT" sz="1600" dirty="0" err="1"/>
              <a:t>columns</a:t>
            </a:r>
            <a:r>
              <a:rPr lang="it-IT" sz="1600" dirty="0"/>
              <a:t> </a:t>
            </a:r>
            <a:r>
              <a:rPr lang="it-IT" sz="1600" b="1" dirty="0"/>
              <a:t>with </a:t>
            </a:r>
            <a:r>
              <a:rPr lang="it-IT" sz="1600" b="1" dirty="0" err="1"/>
              <a:t>numerous</a:t>
            </a:r>
            <a:r>
              <a:rPr lang="it-IT" sz="1600" b="1" dirty="0"/>
              <a:t> </a:t>
            </a:r>
            <a:r>
              <a:rPr lang="it-IT" sz="1600" b="1" dirty="0" err="1"/>
              <a:t>unique</a:t>
            </a:r>
            <a:r>
              <a:rPr lang="it-IT" sz="1600" b="1" dirty="0"/>
              <a:t> </a:t>
            </a:r>
            <a:r>
              <a:rPr lang="it-IT" sz="1600" b="1" dirty="0" err="1"/>
              <a:t>values</a:t>
            </a:r>
            <a:r>
              <a:rPr lang="it-IT" sz="1600" dirty="0"/>
              <a:t> (e.g., </a:t>
            </a:r>
            <a:r>
              <a:rPr lang="it-IT" sz="1600" dirty="0" err="1"/>
              <a:t>employee_residence</a:t>
            </a:r>
            <a:r>
              <a:rPr lang="it-IT" sz="1600" dirty="0"/>
              <a:t>), </a:t>
            </a:r>
            <a:r>
              <a:rPr lang="it-IT" sz="1600" dirty="0" err="1"/>
              <a:t>only</a:t>
            </a:r>
            <a:r>
              <a:rPr lang="it-IT" sz="1600" dirty="0"/>
              <a:t> the top 4 </a:t>
            </a: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frequent</a:t>
            </a:r>
            <a:r>
              <a:rPr lang="it-IT" sz="1600" dirty="0"/>
              <a:t> </a:t>
            </a:r>
            <a:r>
              <a:rPr lang="it-IT" sz="1600" dirty="0" err="1"/>
              <a:t>categories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retained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remaining</a:t>
            </a:r>
            <a:r>
              <a:rPr lang="it-IT" sz="1600" dirty="0"/>
              <a:t> </a:t>
            </a:r>
            <a:r>
              <a:rPr lang="it-IT" sz="1600" dirty="0" err="1"/>
              <a:t>categories</a:t>
            </a:r>
            <a:r>
              <a:rPr lang="it-IT" sz="1600" dirty="0"/>
              <a:t> </a:t>
            </a:r>
            <a:r>
              <a:rPr lang="it-IT" sz="1600" dirty="0" err="1"/>
              <a:t>were</a:t>
            </a:r>
            <a:r>
              <a:rPr lang="it-IT" sz="1600" dirty="0"/>
              <a:t> </a:t>
            </a:r>
            <a:r>
              <a:rPr lang="it-IT" sz="1600" dirty="0" err="1"/>
              <a:t>grouped</a:t>
            </a:r>
            <a:r>
              <a:rPr lang="it-IT" sz="1600" dirty="0"/>
              <a:t> under "</a:t>
            </a:r>
            <a:r>
              <a:rPr lang="it-IT" sz="1600" dirty="0" err="1"/>
              <a:t>Other</a:t>
            </a:r>
            <a:r>
              <a:rPr lang="it-IT" sz="1600" dirty="0"/>
              <a:t>" to </a:t>
            </a:r>
            <a:r>
              <a:rPr lang="it-IT" sz="1600" dirty="0" err="1"/>
              <a:t>simplify</a:t>
            </a:r>
            <a:r>
              <a:rPr lang="it-IT" sz="1600" dirty="0"/>
              <a:t> the dataset and </a:t>
            </a:r>
            <a:r>
              <a:rPr lang="it-IT" sz="1600" dirty="0" err="1"/>
              <a:t>prevent</a:t>
            </a:r>
            <a:r>
              <a:rPr lang="it-IT" sz="1600" dirty="0"/>
              <a:t> </a:t>
            </a:r>
            <a:r>
              <a:rPr lang="it-IT" sz="1600" dirty="0" err="1"/>
              <a:t>overfitting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  <p:pic>
        <p:nvPicPr>
          <p:cNvPr id="17" name="Immagine 1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950C95F-8D0C-04F5-02D1-4843D8109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90" y="5068974"/>
            <a:ext cx="2102010" cy="170236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2D44A2E-2B6E-A17E-5035-53C93BBB0478}"/>
              </a:ext>
            </a:extLst>
          </p:cNvPr>
          <p:cNvSpPr txBox="1"/>
          <p:nvPr/>
        </p:nvSpPr>
        <p:spPr>
          <a:xfrm>
            <a:off x="251104" y="2766470"/>
            <a:ext cx="228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Duplicates</a:t>
            </a:r>
            <a:r>
              <a:rPr lang="it-IT" b="1" dirty="0"/>
              <a:t> </a:t>
            </a:r>
            <a:r>
              <a:rPr lang="it-IT" b="1" dirty="0" err="1"/>
              <a:t>Removal</a:t>
            </a:r>
            <a:endParaRPr lang="it-IT" dirty="0"/>
          </a:p>
          <a:p>
            <a:endParaRPr lang="it-IT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0D524B5E-093A-AEED-7F0B-376D993644C2}"/>
              </a:ext>
            </a:extLst>
          </p:cNvPr>
          <p:cNvCxnSpPr>
            <a:cxnSpLocks/>
          </p:cNvCxnSpPr>
          <p:nvPr/>
        </p:nvCxnSpPr>
        <p:spPr>
          <a:xfrm>
            <a:off x="5736082" y="2882109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37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7686767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- Encoding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AD5BFC3-6C8E-CF49-919A-AE5128513F26}"/>
              </a:ext>
            </a:extLst>
          </p:cNvPr>
          <p:cNvSpPr txBox="1"/>
          <p:nvPr/>
        </p:nvSpPr>
        <p:spPr>
          <a:xfrm>
            <a:off x="302006" y="2023556"/>
            <a:ext cx="67817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categorical</a:t>
            </a:r>
            <a:r>
              <a:rPr lang="it-IT" dirty="0"/>
              <a:t> features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numerical</a:t>
            </a:r>
            <a:r>
              <a:rPr lang="it-IT" dirty="0"/>
              <a:t> format </a:t>
            </a:r>
            <a:r>
              <a:rPr lang="it-IT" dirty="0" err="1"/>
              <a:t>suitable</a:t>
            </a:r>
            <a:r>
              <a:rPr lang="it-IT" dirty="0"/>
              <a:t> for machine learning models.</a:t>
            </a:r>
          </a:p>
          <a:p>
            <a:pPr>
              <a:buFont typeface="+mj-lt"/>
              <a:buAutoNum type="arabicPeriod"/>
            </a:pPr>
            <a:endParaRPr lang="it-IT" b="1" dirty="0"/>
          </a:p>
          <a:p>
            <a:pPr>
              <a:buFont typeface="+mj-lt"/>
              <a:buAutoNum type="arabicPeriod"/>
            </a:pPr>
            <a:r>
              <a:rPr lang="it-IT" b="1" dirty="0" err="1"/>
              <a:t>OneHotEncoder</a:t>
            </a:r>
            <a:r>
              <a:rPr lang="it-IT" dirty="0"/>
              <a:t> – Applied to features with a small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unique</a:t>
            </a:r>
            <a:r>
              <a:rPr lang="it-IT" sz="1600" dirty="0"/>
              <a:t> </a:t>
            </a:r>
            <a:r>
              <a:rPr lang="it-IT" sz="1600" dirty="0" err="1"/>
              <a:t>category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represented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a </a:t>
            </a:r>
            <a:r>
              <a:rPr lang="it-IT" sz="1600" dirty="0" err="1"/>
              <a:t>binary</a:t>
            </a:r>
            <a:r>
              <a:rPr lang="it-IT" sz="1600" dirty="0"/>
              <a:t> </a:t>
            </a:r>
            <a:r>
              <a:rPr lang="it-IT" sz="1600" dirty="0" err="1"/>
              <a:t>column</a:t>
            </a:r>
            <a:r>
              <a:rPr lang="it-IT" sz="1600" dirty="0"/>
              <a:t> (0 or 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>
                <a:effectLst/>
                <a:latin typeface="Helvetica Neue" panose="02000503000000020004" pitchFamily="2" charset="0"/>
              </a:rPr>
              <a:t>Prevents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losing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valuable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information from low-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cardinality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features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without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introducing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bias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.</a:t>
            </a:r>
            <a:endParaRPr lang="it-IT" dirty="0"/>
          </a:p>
          <a:p>
            <a:pPr lvl="1"/>
            <a:endParaRPr lang="it-IT" dirty="0"/>
          </a:p>
          <a:p>
            <a:pPr>
              <a:buFont typeface="+mj-lt"/>
              <a:buAutoNum type="arabicPeriod"/>
            </a:pPr>
            <a:r>
              <a:rPr lang="it-IT" b="1" dirty="0" err="1"/>
              <a:t>OrdinalEncoder</a:t>
            </a:r>
            <a:r>
              <a:rPr lang="it-IT" dirty="0"/>
              <a:t> – </a:t>
            </a:r>
            <a:r>
              <a:rPr lang="it-IT" dirty="0" err="1"/>
              <a:t>Used</a:t>
            </a:r>
            <a:r>
              <a:rPr lang="it-IT" dirty="0"/>
              <a:t> for features with a </a:t>
            </a:r>
            <a:r>
              <a:rPr lang="it-IT" dirty="0" err="1"/>
              <a:t>logical</a:t>
            </a:r>
            <a:r>
              <a:rPr lang="it-IT" dirty="0"/>
              <a:t> order.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r>
              <a:rPr lang="it-IT" sz="1600" dirty="0"/>
              <a:t> </a:t>
            </a:r>
            <a:r>
              <a:rPr lang="it-IT" sz="1600" dirty="0" err="1"/>
              <a:t>assigns</a:t>
            </a:r>
            <a:r>
              <a:rPr lang="it-IT" sz="1600" dirty="0"/>
              <a:t> an </a:t>
            </a:r>
            <a:r>
              <a:rPr lang="it-IT" sz="1600" dirty="0" err="1"/>
              <a:t>integer</a:t>
            </a:r>
            <a:r>
              <a:rPr lang="it-IT" sz="1600" dirty="0"/>
              <a:t> to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category</a:t>
            </a:r>
            <a:r>
              <a:rPr lang="it-IT" sz="1600" dirty="0"/>
              <a:t>, </a:t>
            </a:r>
            <a:r>
              <a:rPr lang="it-IT" sz="1600" dirty="0" err="1"/>
              <a:t>preserving</a:t>
            </a:r>
            <a:r>
              <a:rPr lang="it-IT" sz="1600" dirty="0"/>
              <a:t> </a:t>
            </a:r>
            <a:r>
              <a:rPr lang="it-IT" sz="1600" dirty="0" err="1"/>
              <a:t>its</a:t>
            </a:r>
            <a:r>
              <a:rPr lang="it-IT" sz="1600" dirty="0"/>
              <a:t> </a:t>
            </a:r>
            <a:r>
              <a:rPr lang="it-IT" sz="1600" dirty="0" err="1"/>
              <a:t>rank</a:t>
            </a:r>
            <a:r>
              <a:rPr lang="it-IT" sz="1600" dirty="0"/>
              <a:t> or </a:t>
            </a:r>
            <a:r>
              <a:rPr lang="it-IT" sz="1600" dirty="0" err="1"/>
              <a:t>significance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>
                <a:effectLst/>
                <a:latin typeface="Helvetica Neue" panose="02000503000000020004" pitchFamily="2" charset="0"/>
              </a:rPr>
              <a:t>helps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manage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high-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cardinality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features by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avoiding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an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explosion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 of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dimensions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, keeping the dataset compact and </a:t>
            </a:r>
            <a:r>
              <a:rPr lang="it-IT" sz="1600" dirty="0" err="1">
                <a:effectLst/>
                <a:latin typeface="Helvetica Neue" panose="02000503000000020004" pitchFamily="2" charset="0"/>
              </a:rPr>
              <a:t>manageable</a:t>
            </a:r>
            <a:r>
              <a:rPr lang="it-IT" sz="1600" dirty="0">
                <a:effectLst/>
                <a:latin typeface="Helvetica Neue" panose="02000503000000020004" pitchFamily="2" charset="0"/>
              </a:rPr>
              <a:t>.</a:t>
            </a:r>
            <a:endParaRPr lang="it-IT" sz="1600" dirty="0"/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</p:txBody>
      </p:sp>
      <p:pic>
        <p:nvPicPr>
          <p:cNvPr id="7" name="Immagine 6" descr="Immagine che contiene testo, schermata, Carattere, nero&#10;&#10;Descrizione generata automaticamente">
            <a:extLst>
              <a:ext uri="{FF2B5EF4-FFF2-40B4-BE49-F238E27FC236}">
                <a16:creationId xmlns:a16="http://schemas.microsoft.com/office/drawing/2014/main" id="{6C8F5586-64F0-1C73-5C95-E2845021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830" y="3184521"/>
            <a:ext cx="2857500" cy="1016000"/>
          </a:xfrm>
          <a:prstGeom prst="rect">
            <a:avLst/>
          </a:prstGeom>
        </p:spPr>
      </p:pic>
      <p:pic>
        <p:nvPicPr>
          <p:cNvPr id="13" name="Immagine 12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B1440F56-FDE5-31CD-CDDA-6471F0E4B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830" y="4783211"/>
            <a:ext cx="2857500" cy="1473679"/>
          </a:xfrm>
          <a:prstGeom prst="rect">
            <a:avLst/>
          </a:prstGeom>
        </p:spPr>
      </p:pic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6B08064B-68ED-F914-3AF1-C36C9CCE59CB}"/>
              </a:ext>
            </a:extLst>
          </p:cNvPr>
          <p:cNvCxnSpPr>
            <a:cxnSpLocks/>
          </p:cNvCxnSpPr>
          <p:nvPr/>
        </p:nvCxnSpPr>
        <p:spPr>
          <a:xfrm>
            <a:off x="7402836" y="3669187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09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8295B-F9F5-A1D8-370D-E510C11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3" y="601110"/>
            <a:ext cx="10348945" cy="501947"/>
          </a:xfrm>
        </p:spPr>
        <p:txBody>
          <a:bodyPr anchor="t">
            <a:normAutofit fontScale="90000"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Data </a:t>
            </a:r>
            <a:r>
              <a:rPr lang="it-IT" sz="4000" dirty="0" err="1">
                <a:solidFill>
                  <a:schemeClr val="bg1"/>
                </a:solidFill>
              </a:rPr>
              <a:t>Preprocessing</a:t>
            </a:r>
            <a:r>
              <a:rPr lang="it-IT" sz="4000" dirty="0">
                <a:solidFill>
                  <a:schemeClr val="bg1"/>
                </a:solidFill>
              </a:rPr>
              <a:t> – </a:t>
            </a:r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r>
              <a:rPr lang="it-IT" sz="4000" dirty="0">
                <a:solidFill>
                  <a:schemeClr val="bg1"/>
                </a:solidFill>
              </a:rPr>
              <a:t> and scaling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AD5BFC3-6C8E-CF49-919A-AE5128513F26}"/>
              </a:ext>
            </a:extLst>
          </p:cNvPr>
          <p:cNvSpPr txBox="1"/>
          <p:nvPr/>
        </p:nvSpPr>
        <p:spPr>
          <a:xfrm>
            <a:off x="302006" y="2023556"/>
            <a:ext cx="7707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Objective</a:t>
            </a:r>
            <a:r>
              <a:rPr lang="it-IT" b="1" dirty="0"/>
              <a:t>:</a:t>
            </a:r>
            <a:br>
              <a:rPr lang="it-IT" dirty="0"/>
            </a:br>
            <a:r>
              <a:rPr lang="it-IT" dirty="0" err="1"/>
              <a:t>Normalize</a:t>
            </a:r>
            <a:r>
              <a:rPr lang="it-IT" dirty="0"/>
              <a:t> the data to </a:t>
            </a:r>
            <a:r>
              <a:rPr lang="it-IT" dirty="0" err="1"/>
              <a:t>ensure</a:t>
            </a:r>
            <a:r>
              <a:rPr lang="it-IT" dirty="0"/>
              <a:t> models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biased</a:t>
            </a:r>
            <a:r>
              <a:rPr lang="it-IT" dirty="0"/>
              <a:t> by </a:t>
            </a:r>
            <a:r>
              <a:rPr lang="it-IT" dirty="0" err="1"/>
              <a:t>extreme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and to </a:t>
            </a:r>
            <a:r>
              <a:rPr lang="it-IT" dirty="0" err="1"/>
              <a:t>bring</a:t>
            </a:r>
            <a:r>
              <a:rPr lang="it-IT" dirty="0"/>
              <a:t> </a:t>
            </a:r>
            <a:r>
              <a:rPr lang="it-IT" dirty="0" err="1"/>
              <a:t>numerical</a:t>
            </a:r>
            <a:r>
              <a:rPr lang="it-IT" dirty="0"/>
              <a:t> features to the </a:t>
            </a:r>
            <a:r>
              <a:rPr lang="it-IT" dirty="0" err="1"/>
              <a:t>same</a:t>
            </a:r>
            <a:r>
              <a:rPr lang="it-IT" dirty="0"/>
              <a:t> scale.</a:t>
            </a:r>
          </a:p>
          <a:p>
            <a:pPr>
              <a:buFont typeface="+mj-lt"/>
              <a:buAutoNum type="arabicPeriod"/>
            </a:pPr>
            <a:endParaRPr lang="it-IT" b="1" dirty="0"/>
          </a:p>
          <a:p>
            <a:pPr>
              <a:buFont typeface="+mj-lt"/>
              <a:buAutoNum type="arabicPeriod"/>
            </a:pPr>
            <a:r>
              <a:rPr lang="it-IT" b="1" dirty="0" err="1"/>
              <a:t>Outlier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r>
              <a:rPr lang="it-IT" b="1" dirty="0"/>
              <a:t> (Log </a:t>
            </a:r>
            <a:r>
              <a:rPr lang="it-IT" b="1" dirty="0" err="1"/>
              <a:t>Transformation</a:t>
            </a:r>
            <a:r>
              <a:rPr lang="it-IT" b="1" dirty="0"/>
              <a:t>):</a:t>
            </a:r>
            <a:endParaRPr lang="it-IT" dirty="0"/>
          </a:p>
          <a:p>
            <a:pPr marL="742950" lvl="1" indent="-285750">
              <a:buFont typeface="+mj-lt"/>
              <a:buAutoNum type="arabicPeriod"/>
            </a:pPr>
            <a:r>
              <a:rPr lang="it-IT" dirty="0"/>
              <a:t>A log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b="1" dirty="0" err="1"/>
              <a:t>only</a:t>
            </a:r>
            <a:r>
              <a:rPr lang="it-IT" b="1" dirty="0"/>
              <a:t> to the target </a:t>
            </a:r>
            <a:r>
              <a:rPr lang="it-IT" b="1" dirty="0" err="1"/>
              <a:t>variable</a:t>
            </a:r>
            <a:r>
              <a:rPr lang="it-IT" dirty="0"/>
              <a:t> (</a:t>
            </a:r>
            <a:r>
              <a:rPr lang="it-IT" dirty="0" err="1"/>
              <a:t>salary_in_usd</a:t>
            </a:r>
            <a:r>
              <a:rPr lang="it-IT" dirty="0"/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dirty="0" err="1"/>
              <a:t>This</a:t>
            </a:r>
            <a:r>
              <a:rPr lang="it-IT" dirty="0"/>
              <a:t> helps reduce the </a:t>
            </a:r>
            <a:r>
              <a:rPr lang="it-IT" dirty="0" err="1"/>
              <a:t>skewness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</a:t>
            </a:r>
            <a:r>
              <a:rPr lang="it-IT" dirty="0" err="1"/>
              <a:t>extreme</a:t>
            </a:r>
            <a:r>
              <a:rPr lang="it-IT" dirty="0"/>
              <a:t> </a:t>
            </a:r>
            <a:r>
              <a:rPr lang="it-IT" dirty="0" err="1"/>
              <a:t>salary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</a:t>
            </a:r>
            <a:r>
              <a:rPr lang="it-IT" dirty="0" err="1"/>
              <a:t>stabilizing</a:t>
            </a:r>
            <a:r>
              <a:rPr lang="it-IT" dirty="0"/>
              <a:t> model </a:t>
            </a:r>
            <a:r>
              <a:rPr lang="it-IT" dirty="0" err="1"/>
              <a:t>predictions</a:t>
            </a:r>
            <a:r>
              <a:rPr lang="it-IT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  <a:p>
            <a:pPr marL="742950" lvl="1" indent="-285750">
              <a:buFont typeface="+mj-lt"/>
              <a:buAutoNum type="arabicPeriod"/>
            </a:pPr>
            <a:endParaRPr lang="it-IT" dirty="0"/>
          </a:p>
          <a:p>
            <a:pPr>
              <a:buFont typeface="+mj-lt"/>
              <a:buAutoNum type="arabicPeriod"/>
            </a:pPr>
            <a:r>
              <a:rPr lang="it-IT" b="1" dirty="0"/>
              <a:t>Scaling </a:t>
            </a:r>
            <a:r>
              <a:rPr lang="it-IT" b="1" dirty="0" err="1"/>
              <a:t>Numerical</a:t>
            </a:r>
            <a:r>
              <a:rPr lang="it-IT" b="1" dirty="0"/>
              <a:t> Features:</a:t>
            </a:r>
            <a:endParaRPr lang="it-IT" dirty="0"/>
          </a:p>
          <a:p>
            <a:pPr marL="742950" lvl="1" indent="-285750">
              <a:buFont typeface="+mj-lt"/>
              <a:buAutoNum type="arabicPeriod"/>
            </a:pPr>
            <a:r>
              <a:rPr lang="it-IT" dirty="0" err="1"/>
              <a:t>StandardScaler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</a:t>
            </a:r>
            <a:r>
              <a:rPr lang="it-IT" b="1" dirty="0" err="1"/>
              <a:t>work_year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remote_ratio</a:t>
            </a:r>
            <a:r>
              <a:rPr lang="it-IT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dirty="0" err="1"/>
              <a:t>These</a:t>
            </a:r>
            <a:r>
              <a:rPr lang="it-IT" dirty="0"/>
              <a:t> features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ranges, and scaling </a:t>
            </a:r>
            <a:r>
              <a:rPr lang="it-IT" dirty="0" err="1"/>
              <a:t>ensures</a:t>
            </a:r>
            <a:r>
              <a:rPr lang="it-IT" dirty="0"/>
              <a:t> the model </a:t>
            </a:r>
            <a:r>
              <a:rPr lang="it-IT" dirty="0" err="1"/>
              <a:t>treats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</a:t>
            </a:r>
          </a:p>
        </p:txBody>
      </p:sp>
      <p:pic>
        <p:nvPicPr>
          <p:cNvPr id="4" name="Immagine 3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A9B11361-AB3A-7461-97FC-E1ED6111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88" y="2103304"/>
            <a:ext cx="3199132" cy="2130529"/>
          </a:xfrm>
          <a:prstGeom prst="rect">
            <a:avLst/>
          </a:prstGeom>
        </p:spPr>
      </p:pic>
      <p:pic>
        <p:nvPicPr>
          <p:cNvPr id="9" name="Immagine 8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6128A125-6B76-EC35-1057-74B75B56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688" y="4399261"/>
            <a:ext cx="3199132" cy="2293311"/>
          </a:xfrm>
          <a:prstGeom prst="rect">
            <a:avLst/>
          </a:prstGeom>
        </p:spPr>
      </p:pic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0F48F7E7-4F9C-86FB-25CD-D5EEC9ABC349}"/>
              </a:ext>
            </a:extLst>
          </p:cNvPr>
          <p:cNvCxnSpPr>
            <a:cxnSpLocks/>
          </p:cNvCxnSpPr>
          <p:nvPr/>
        </p:nvCxnSpPr>
        <p:spPr>
          <a:xfrm>
            <a:off x="8009682" y="3904714"/>
            <a:ext cx="0" cy="1678535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010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825</TotalTime>
  <Words>2160</Words>
  <Application>Microsoft Macintosh PowerPoint</Application>
  <PresentationFormat>Widescreen</PresentationFormat>
  <Paragraphs>322</Paragraphs>
  <Slides>23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Helvetica Neue</vt:lpstr>
      <vt:lpstr>Tema di Office</vt:lpstr>
      <vt:lpstr>PROJECT OF AI FOR CYBERSECURITY</vt:lpstr>
      <vt:lpstr>Table of Content</vt:lpstr>
      <vt:lpstr> Goal and specifics </vt:lpstr>
      <vt:lpstr>Data Acquisition</vt:lpstr>
      <vt:lpstr>Data Exploration</vt:lpstr>
      <vt:lpstr>Data Exploration</vt:lpstr>
      <vt:lpstr>Data Preprocessing – Data Cleaning</vt:lpstr>
      <vt:lpstr>Data Preprocessing - Encoding</vt:lpstr>
      <vt:lpstr>Data Preprocessing – Outlier detection and scaling</vt:lpstr>
      <vt:lpstr>Data Preprocessing – Pearson Correlation</vt:lpstr>
      <vt:lpstr>Data Processing</vt:lpstr>
      <vt:lpstr>Data Processing – Linear Regression</vt:lpstr>
      <vt:lpstr>Data Processing – Random Forest</vt:lpstr>
      <vt:lpstr>Data Processing – Random Forest  split value</vt:lpstr>
      <vt:lpstr>Data Processing – Feature Selection</vt:lpstr>
      <vt:lpstr>Data Processing – RandomSearch CV</vt:lpstr>
      <vt:lpstr>Data Processing – XGBoost RandomSearch CV</vt:lpstr>
      <vt:lpstr>Data Processing – XGBoost split value</vt:lpstr>
      <vt:lpstr>Data Processing – XAI</vt:lpstr>
      <vt:lpstr>Result Summary</vt:lpstr>
      <vt:lpstr>Result Summary – T-test</vt:lpstr>
      <vt:lpstr>Model Performance Comparison with Baseline and Next step</vt:lpstr>
      <vt:lpstr>Thank you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OF AI FOR CYBERSECURITY</dc:title>
  <dc:creator>Giacomo Maldarella</dc:creator>
  <cp:lastModifiedBy>Giacomo Maldarella</cp:lastModifiedBy>
  <cp:revision>6</cp:revision>
  <dcterms:created xsi:type="dcterms:W3CDTF">2025-01-07T11:20:13Z</dcterms:created>
  <dcterms:modified xsi:type="dcterms:W3CDTF">2025-01-08T13:54:12Z</dcterms:modified>
</cp:coreProperties>
</file>